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68.svg" ContentType="image/svg+xml"/>
  <Override PartName="/ppt/media/image70.svg" ContentType="image/svg+xml"/>
  <Override PartName="/ppt/media/image7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6"/>
  </p:notesMasterIdLst>
  <p:handoutMasterIdLst>
    <p:handoutMasterId r:id="rId47"/>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316" r:id="rId22"/>
    <p:sldId id="10170" r:id="rId23"/>
    <p:sldId id="391" r:id="rId24"/>
    <p:sldId id="286" r:id="rId25"/>
    <p:sldId id="293" r:id="rId26"/>
    <p:sldId id="289" r:id="rId27"/>
    <p:sldId id="10171" r:id="rId28"/>
    <p:sldId id="9697" r:id="rId29"/>
    <p:sldId id="9698" r:id="rId30"/>
    <p:sldId id="10164" r:id="rId31"/>
    <p:sldId id="10165" r:id="rId32"/>
    <p:sldId id="437" r:id="rId33"/>
    <p:sldId id="10303" r:id="rId34"/>
    <p:sldId id="10312" r:id="rId35"/>
    <p:sldId id="446" r:id="rId36"/>
    <p:sldId id="10258" r:id="rId37"/>
    <p:sldId id="448" r:id="rId38"/>
    <p:sldId id="10201" r:id="rId39"/>
    <p:sldId id="9495" r:id="rId40"/>
    <p:sldId id="582" r:id="rId41"/>
    <p:sldId id="583" r:id="rId42"/>
    <p:sldId id="10167" r:id="rId43"/>
    <p:sldId id="584" r:id="rId44"/>
    <p:sldId id="48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316"/>
            <p14:sldId id="10170"/>
            <p14:sldId id="391"/>
            <p14:sldId id="286"/>
            <p14:sldId id="293"/>
            <p14:sldId id="289"/>
            <p14:sldId id="10171"/>
            <p14:sldId id="9697"/>
            <p14:sldId id="9698"/>
            <p14:sldId id="10164"/>
            <p14:sldId id="10165"/>
            <p14:sldId id="437"/>
            <p14:sldId id="10303"/>
            <p14:sldId id="10312"/>
            <p14:sldId id="446"/>
            <p14:sldId id="10258"/>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EEA1F1-FBAB-29E2-6BFF-DB9846D4360E}" name="Akshay Arya" initials="AA" userId="S::akshay.arya@skyquestt.com::611a6814-055e-4dec-8773-237e1bf650f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5" autoAdjust="0"/>
    <p:restoredTop sz="94249" autoAdjust="0"/>
  </p:normalViewPr>
  <p:slideViewPr>
    <p:cSldViewPr snapToGrid="0">
      <p:cViewPr varScale="1">
        <p:scale>
          <a:sx n="80" d="100"/>
          <a:sy n="80" d="100"/>
        </p:scale>
        <p:origin x="821"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esProps" Target="presProps.xml"/><Relationship Id="rId49" Type="http://schemas.openxmlformats.org/officeDocument/2006/relationships/viewProps" Target="viewProps.xml"/><Relationship Id="rId50" Type="http://schemas.openxmlformats.org/officeDocument/2006/relationships/theme" Target="theme/theme1.xml"/><Relationship Id="rId51" Type="http://schemas.openxmlformats.org/officeDocument/2006/relationships/tableStyles" Target="tableStyles.xml"/><Relationship Id="rId52" Type="http://schemas.microsoft.com/office/2018/10/relationships/authors" Target="author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https://skyquestt-my.sharepoint.com/personal/prachi_mishra_skyquestt_com/Documents/Desktop/Big%20Data%20Market/CP_Big%20Data%20Market.xlsx" TargetMode="Externa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C:\Users\Akshay%20Arya\Downloads\drggfd.csv" TargetMode="Externa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numRef>
              <c:f>'Microsoft Corporation'!$I$8:$K$8</c:f>
              <c:numCache>
                <c:formatCode>General</c:formatCode>
                <c:ptCount val="3"/>
                <c:pt idx="0">
                  <c:v>2022</c:v>
                </c:pt>
                <c:pt idx="1">
                  <c:v>2023</c:v>
                </c:pt>
                <c:pt idx="2">
                  <c:v>2024</c:v>
                </c:pt>
              </c:numCache>
            </c:numRef>
          </c:cat>
          <c:val>
            <c:numRef>
              <c:f>'Microsoft Corporation'!$I$9:$K$9</c:f>
              <c:numCache>
                <c:formatCode>0.00</c:formatCode>
                <c:ptCount val="3"/>
                <c:pt idx="0">
                  <c:v>198.27</c:v>
                </c:pt>
                <c:pt idx="1">
                  <c:v>211.91499999999999</c:v>
                </c:pt>
                <c:pt idx="2">
                  <c:v>245.12200000000001</c:v>
                </c:pt>
              </c:numCache>
            </c:numRef>
          </c:val>
          <c:extLst>
            <c:ext xmlns:c16="http://schemas.microsoft.com/office/drawing/2014/chart" uri="{C3380CC4-5D6E-409C-BE32-E72D297353CC}">
              <c16:uniqueId val="{00000000-0A4F-498B-B4A9-8A15BD18D97B}"/>
            </c:ext>
          </c:extLst>
        </c:ser>
        <c:dLbls>
          <c:showLegendKey val="0"/>
          <c:showVal val="0"/>
          <c:showCatName val="0"/>
          <c:showSerName val="0"/>
          <c:showPercent val="0"/>
          <c:showBubbleSize val="0"/>
        </c:dLbls>
        <c:gapWidth val="219"/>
        <c:overlap val="-27"/>
        <c:axId val="521009864"/>
        <c:axId val="521013824"/>
      </c:barChart>
      <c:catAx>
        <c:axId val="521009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521013824"/>
        <c:crosses val="autoZero"/>
        <c:auto val="1"/>
        <c:lblAlgn val="ctr"/>
        <c:lblOffset val="100"/>
        <c:noMultiLvlLbl val="0"/>
      </c:catAx>
      <c:valAx>
        <c:axId val="521013824"/>
        <c:scaling>
          <c:orientation val="minMax"/>
        </c:scaling>
        <c:delete val="1"/>
        <c:axPos val="l"/>
        <c:numFmt formatCode="0.00" sourceLinked="1"/>
        <c:majorTickMark val="none"/>
        <c:minorTickMark val="none"/>
        <c:tickLblPos val="nextTo"/>
        <c:crossAx val="521009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B37-4DBA-9343-E9B9793E67B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B37-4DBA-9343-E9B9793E67B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B37-4DBA-9343-E9B9793E67B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B37-4DBA-9343-E9B9793E67B1}"/>
              </c:ext>
            </c:extLst>
          </c:dPt>
          <c:cat>
            <c:strRef>
              <c:f>drggfd!$E$26:$E$29</c:f>
              <c:strCache>
                <c:ptCount val="4"/>
                <c:pt idx="0">
                  <c:v>Segment 1</c:v>
                </c:pt>
                <c:pt idx="1">
                  <c:v>Segment 2</c:v>
                </c:pt>
                <c:pt idx="2">
                  <c:v>Segment 3</c:v>
                </c:pt>
                <c:pt idx="3">
                  <c:v>Segment 4</c:v>
                </c:pt>
              </c:strCache>
            </c:strRef>
          </c:cat>
          <c:val>
            <c:numRef>
              <c:f>drggfd!$F$26:$F$29</c:f>
              <c:numCache>
                <c:formatCode>General</c:formatCode>
                <c:ptCount val="4"/>
                <c:pt idx="0">
                  <c:v>10</c:v>
                </c:pt>
                <c:pt idx="1">
                  <c:v>7</c:v>
                </c:pt>
                <c:pt idx="2">
                  <c:v>4</c:v>
                </c:pt>
                <c:pt idx="3">
                  <c:v>2</c:v>
                </c:pt>
              </c:numCache>
            </c:numRef>
          </c:val>
          <c:extLst>
            <c:ext xmlns:c16="http://schemas.microsoft.com/office/drawing/2014/chart" uri="{C3380CC4-5D6E-409C-BE32-E72D297353CC}">
              <c16:uniqueId val="{00000008-5B37-4DBA-9343-E9B9793E67B1}"/>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Blast Furnace Slag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Steelmaking Slag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Blast Furnace Slag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Steelmaking Slag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Blast Furnace Slag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Steelmaking Slag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18-09-2025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18-09-2025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516FD7-15E5-4D51-AC1F-DE17248223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594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6.png"/><Relationship Id="rId4" Type="http://schemas.microsoft.com/office/2007/relationships/hdphoto" Target="../media/hdphoto5.wdp"/><Relationship Id="rId5" Type="http://schemas.openxmlformats.org/officeDocument/2006/relationships/image" Target="../media/image37.png"/><Relationship Id="rId6"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image" Target="../media/image45.png"/><Relationship Id="rId5" Type="http://schemas.microsoft.com/office/2007/relationships/hdphoto" Target="../media/hdphoto8.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3.png"/><Relationship Id="rId4" Type="http://schemas.microsoft.com/office/2007/relationships/hdphoto" Target="../media/hdphoto6.wdp"/><Relationship Id="rId5" Type="http://schemas.openxmlformats.org/officeDocument/2006/relationships/chart" Target="../charts/char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0.png"/><Relationship Id="rId3" Type="http://schemas.microsoft.com/office/2007/relationships/hdphoto" Target="../media/hdphoto9.wdp"/><Relationship Id="rId4" Type="http://schemas.openxmlformats.org/officeDocument/2006/relationships/chart" Target="../charts/chart5.xml"/><Relationship Id="rId5" Type="http://schemas.openxmlformats.org/officeDocument/2006/relationships/chart" Target="../charts/char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 Id="rId3" Type="http://schemas.microsoft.com/office/2007/relationships/hdphoto" Target="../media/hdphoto10.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microsoft.com/office/2007/relationships/hdphoto" Target="../media/hdphoto11.wdp"/><Relationship Id="rId4" Type="http://schemas.openxmlformats.org/officeDocument/2006/relationships/image" Target="../media/image4.png"/><Relationship Id="rId5" Type="http://schemas.openxmlformats.org/officeDocument/2006/relationships/image" Target="../media/image53.png"/><Relationship Id="rId6" Type="http://schemas.openxmlformats.org/officeDocument/2006/relationships/image" Target="../media/image54.GIF"/><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microsoft.com/office/2007/relationships/hdphoto" Target="../media/hdphoto12.wdp"/><Relationship Id="rId11" Type="http://schemas.openxmlformats.org/officeDocument/2006/relationships/image" Target="../media/image58.png"/><Relationship Id="rId12" Type="http://schemas.microsoft.com/office/2007/relationships/hdphoto" Target="../media/hdphoto13.wdp"/><Relationship Id="rId13" Type="http://schemas.openxmlformats.org/officeDocument/2006/relationships/image" Target="../media/image59.png"/><Relationship Id="rId14" Type="http://schemas.microsoft.com/office/2007/relationships/hdphoto" Target="../media/hdphoto14.wdp"/><Relationship Id="rId15" Type="http://schemas.openxmlformats.org/officeDocument/2006/relationships/image" Target="../media/image60.png"/><Relationship Id="rId16"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 Id="rId3"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4.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5.png"/><Relationship Id="rId7" Type="http://schemas.openxmlformats.org/officeDocument/2006/relationships/hyperlink" Target="https://www.facebook.com/STI4SDG/" TargetMode="External"/><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svg"/><Relationship Id="rId11" Type="http://schemas.openxmlformats.org/officeDocument/2006/relationships/image" Target="../media/image69.png"/><Relationship Id="rId12" Type="http://schemas.openxmlformats.org/officeDocument/2006/relationships/image" Target="../media/image70.svg"/><Relationship Id="rId13" Type="http://schemas.openxmlformats.org/officeDocument/2006/relationships/image" Target="../media/image71.png"/><Relationship Id="rId14" Type="http://schemas.openxmlformats.org/officeDocument/2006/relationships/image" Target="../media/image72.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Product Type: Blast Furnace Slag, Steelmaking Slag
By Application: Building &amp; Construction (Cement &amp; Concrete, Road Construction &amp; Pavement, Asphalt Aggregate), Fertilizers, Railways (Ballast), Mining &amp; Metallurgical Processing, Wastewater Treatment, Others
By End User Industry: Construction &amp; Infrastructure Industry, Agriculture Industry, Mining Industry, Waste Management Industry, Chemicals &amp; Fertilizers Industry, Other Industry
By Distribution Channel: Online (B2B, Distributors), Offline (B2B, Distributors)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STEEL SLAG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World Steel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Resources, Conservation and Recycling</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American Iron and Steel Institute (AISI)</a:t>
                      </a:r>
                    </a:p>
                  </a:txBody>
                  <a:tcPr marL="9525" marR="9525" marT="9525" marB="0" anchor="ctr"/>
                </a:tc>
                <a:tc>
                  <a:txBody>
                    <a:bodyPr/>
                    <a:lstStyle/>
                    <a:p>
                      <a:pPr marL="91440" algn="l" fontAlgn="b"/>
                      <a:r>
                        <a:rPr lang="en-US" sz="1100" kern="1200" dirty="0">
                          <a:solidFill>
                            <a:schemeClr val="dk1"/>
                          </a:solidFill>
                          <a:latin typeface="+mn-lt"/>
                          <a:ea typeface="+mn-ea"/>
                          <a:cs typeface="+mn-cs"/>
                        </a:rPr>
                        <a:t>Cement and Concrete Research</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European Steel Association (EUROFER)</a:t>
                      </a:r>
                    </a:p>
                  </a:txBody>
                  <a:tcPr marL="9525" marR="9525" marT="9525" marB="0" anchor="ctr"/>
                </a:tc>
                <a:tc>
                  <a:txBody>
                    <a:bodyPr/>
                    <a:lstStyle/>
                    <a:p>
                      <a:pPr marL="91440" algn="l" fontAlgn="b"/>
                      <a:r>
                        <a:rPr lang="en-US" sz="1100" kern="1200" dirty="0">
                          <a:solidFill>
                            <a:schemeClr val="dk1"/>
                          </a:solidFill>
                          <a:latin typeface="+mn-lt"/>
                          <a:ea typeface="+mn-ea"/>
                          <a:cs typeface="+mn-cs"/>
                        </a:rPr>
                        <a:t>Construction and Building Materials</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Slag Cement Association (SCA)</a:t>
                      </a:r>
                    </a:p>
                  </a:txBody>
                  <a:tcPr marL="9525" marR="9525" marT="9525" marB="0" anchor="ctr"/>
                </a:tc>
                <a:tc>
                  <a:txBody>
                    <a:bodyPr/>
                    <a:lstStyle/>
                    <a:p>
                      <a:pPr marL="91440" algn="l" fontAlgn="b"/>
                      <a:r>
                        <a:rPr lang="en-US" sz="1100" kern="1200" dirty="0">
                          <a:solidFill>
                            <a:schemeClr val="dk1"/>
                          </a:solidFill>
                          <a:latin typeface="+mn-lt"/>
                          <a:ea typeface="+mn-ea"/>
                          <a:cs typeface="+mn-cs"/>
                        </a:rPr>
                        <a:t>Ironmaking &amp; Steelmaking</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U.S. Environmental Protection Agency</a:t>
                      </a:r>
                    </a:p>
                  </a:txBody>
                  <a:tcPr marL="9525" marR="9525" marT="9525" marB="0" anchor="ctr"/>
                </a:tc>
                <a:tc>
                  <a:txBody>
                    <a:bodyPr/>
                    <a:lstStyle/>
                    <a:p>
                      <a:pPr marL="91440" algn="l" fontAlgn="b"/>
                      <a:r>
                        <a:rPr lang="en-US" sz="1100" kern="1200" dirty="0">
                          <a:solidFill>
                            <a:schemeClr val="dk1"/>
                          </a:solidFill>
                          <a:latin typeface="+mn-lt"/>
                          <a:ea typeface="+mn-ea"/>
                          <a:cs typeface="+mn-cs"/>
                        </a:rPr>
                        <a:t>Waste Management</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STEEL SLAG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532197"/>
          </a:xfrm>
          <a:prstGeom prst="rect">
            <a:avLst/>
          </a:prstGeom>
          <a:noFill/>
        </p:spPr>
        <p:txBody>
          <a:bodyPr wrap="square">
            <a:spAutoFit/>
          </a:bodyPr>
          <a:lstStyle/>
          <a:p>
            <a:pPr algn="just">
              <a:lnSpc>
                <a:spcPct val="150000"/>
              </a:lnSpc>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Steel Slag Market is valued at USD 21.5 Billion in 2024, and is expected to reach USD 28.7 Billion by 2032. The market shows a steady CAGR of 3.7% from 2025 to 2032. Rising infrastructure development and circular economy initiatives drive demand for steel slag as sustainable aggregate and material, while environmental regulations accelerate processing and valorization. Key players focus on product diversification, beneficiation, partnerships with construction and cement sectors to improve quality and acceptance. Technological advancements in slag treatment and waste reduction enhance competitiveness, while regional regulatory harmonization and growing urbanization support long-term uptake. Consolidation and investment in recycling capabilities shape competitive landscape, with innovation and policy incentives determining future market expansion.</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lnSpc>
                <a:spcPct val="150000"/>
              </a:lnSpc>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STEEL SLAG MARKET SIZE, (USD BILLION)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21.5</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28.7</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353514"/>
            <a:ext cx="5751286" cy="301365"/>
          </a:xfrm>
          <a:prstGeom prst="rect">
            <a:avLst/>
          </a:prstGeom>
          <a:noFill/>
        </p:spPr>
        <p:txBody>
          <a:bodyPr wrap="square">
            <a:spAutoFit/>
          </a:bodyPr>
          <a:lstStyle/>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Infrastructure development: Growing investments in highways, bridges, and urban projects drive demand for steel slag as a sustainable aggregate, substitute for natural stone, and stabilizer in construction. Policy emphasis on recycling and reduced carbon footprints encourages use of industrial byproducts. Enhanced supply chains and processing technologies improve material consistency, lowering costs and expanding adoption across public and private infrastructure sectors.
Circular economy incentives: Regulations, green procurement policies, and incentive programs promote reuse of steel slag in construction, cement production, and land reclamation. Growing corporate sustainability commitments and carbon pricing mechanisms make slag-based substitutes economically attractive. Advances in beneficiation and quality standards assure performance and environmental compliance, facilitating broader market acceptance and investment in specialized processing and distribution networks, logistics support.</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STEEL SLAG MARKET</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STEEL SLAG MARKET</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21.5 BILLION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1"/>
            <a:ext cx="6547970" cy="681825"/>
          </a:xfrm>
        </p:spPr>
        <p:txBody>
          <a:bodyPr anchor="t">
            <a:noAutofit/>
          </a:bodyPr>
          <a:lstStyle/>
          <a:p>
            <a:pPr>
              <a:lnSpc>
                <a:spcPct val="100000"/>
              </a:lnSpc>
            </a:pPr>
            <a:r>
              <a:rPr lang="en-US" dirty="0">
                <a:solidFill>
                  <a:schemeClr val="accent1"/>
                </a:solidFill>
              </a:rPr>
              <a:t>MARKET DYNAMICS &amp; OUTLOOK</a:t>
            </a:r>
            <a:r>
              <a:rPr lang="en-IN" dirty="0">
                <a:solidFill>
                  <a:schemeClr val="accent1"/>
                </a:solidFill>
              </a:rPr>
              <a:t>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82750" y="5240344"/>
            <a:ext cx="7321550" cy="1500187"/>
          </a:xfrm>
        </p:spPr>
        <p:txBody>
          <a:bodyPr>
            <a:normAutofit/>
          </a:bodyPr>
          <a:lstStyle/>
          <a:p>
            <a:r>
              <a:rPr lang="en-US" sz="1400" b="1" dirty="0">
                <a:solidFill>
                  <a:schemeClr val="tx1"/>
                </a:solidFill>
              </a:rPr>
              <a:t>STEEL SLAG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279550" y="510612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482750" y="567496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548342" y="208552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US" dirty="0"/>
              <a:t>MARKET DYNAMICS &amp; OUTLOOK</a:t>
            </a:r>
            <a:r>
              <a:rPr lang="en-IN" dirty="0"/>
              <a:t> </a:t>
            </a:r>
            <a:endParaRPr lang="en-IN" sz="1800" dirty="0"/>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(1/X)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767293984"/>
              </p:ext>
            </p:extLst>
          </p:nvPr>
        </p:nvGraphicFramePr>
        <p:xfrm>
          <a:off x="333828" y="914400"/>
          <a:ext cx="11494377" cy="51286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19095">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shift toward circular economy principles and sustainability is a major driver for the steel slag market. As an industrial byproduct of steelmaking, slag can substitute natural aggregates in construction and reduce landfill dependency. Real world examples include European and Asian infrastructure projects where slag is utilized in road base and concrete production. Steel producers and recyclers collaborate to process and value-add slag, aligning with corporate sustainability agendas and regulatory pushes for resource efficiency in construction sectors globally worldwide initiatives.
Performance advantages of steel slag drive adoption across infrastructure and construction applications, reinforcing its market importance. Applications in road construction, hydraulic cement blends, and soil stabilization benefit from slag's angular shape and mechanical strength. Real world projects in countries with advanced steel industries have demonstrated extended pavement life and improved load bearing, prompting highway agencies and contractors to specify slag-based aggregates. By delivering reliable engineering properties, slag provides a pragmatic alternative to natural aggregates and helps preserve quarry resources nationwide.
Regulatory frameworks and green procurement policies accelerate steel slag utilization by creating incentives for recyclers and users. Environmental directives that discourage landfill disposal and encourage recycled content in public projects have prompted transportation and municipal agencies to include slag in specifications. Corporate ESG commitments pressure steelmakers and construction firms to valorize byproducts and adopt circular practices. Policy shifts in industrial regions have increased technical acceptance, driving collaborative programs among industry, regulators, and researchers to mainstream slag as a recycled material.
Advances in processing and beneficiation technologies enhance the appeal of steel slag by improving consistency and widening end use options. Innovations including separation, impurity removal and controlled cooling produce predictable aggregate and cementitious fractions suitable for engineering applications. Research partnerships between steelmakers and universities have produced demonstration plants and specification guidelines widely adopted by practitioners. Industrial sites increasingly integrate slag quenching into production to create value-added products, enabling reuse in applications such as blended cements and engineered road base materials.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Growing demand for sustainable construction materials and circular economy</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8" name="TextBox 7">
            <a:extLst>
              <a:ext uri="{FF2B5EF4-FFF2-40B4-BE49-F238E27FC236}">
                <a16:creationId xmlns:a16="http://schemas.microsoft.com/office/drawing/2014/main" id="{A9906AAD-DA7B-4CE6-BEBE-A0643155DEF3}"/>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(2/X)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964406852"/>
              </p:ext>
            </p:extLst>
          </p:nvPr>
        </p:nvGraphicFramePr>
        <p:xfrm>
          <a:off x="333828" y="914400"/>
          <a:ext cx="11494377" cy="514605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3647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Decarbonization commitments within the steel industry are creating renewed interest in slag as an emissions mitigation resource, since slag reuse can displace carbon-intensive materials and processes. Major producers such as ArcelorMittal and SSAB are transitioning to lower-emission steelmaking routes, prompting byproduct management strategies that prioritize circular feedstocks. This dynamic encourages collaboration between steelmakers and downstream users to valorize slag in ways that support greenhouse gas reductions rather than treating it as waste.
Regulatory pressure tied to decarbonization policies is reshaping how governments and corporations value steelmaking residues, elevating slag to a strategic low-carbon material. Procurement standards in several European and Nordic countries favor construction inputs with lower embodied emissions, driving infrastructure projects to seek slag-derived alternatives. National steel decarbonization roadmaps encourage resource efficiency, while emissions compliance mechanisms make byproduct valorization economically and reputationally attractive for producers. These policy shifts create predictable demand pathways for slag in sustainable building and civil engineering applications.
Innovations in slag processing technologies are enabling higher-value applications aligned with decarbonization goals, as thermal treatment and granulation improve reactivity and consistency for cement and concrete substitution. Partnerships between steel producers and cement manufacturers are demonstrating industrial symbiosis models, with trials converting blast furnace slag to supplementary cementitious material. Research institutes and pilot plants in several countries are refining beneficiation methods that reduce contaminants and enhance performance, making slag an attractive material for engineers focused on lowering embedded carbon.
Investor scrutiny and sustainability reporting frameworks are compelling steelmakers to articulate circularity strategies that include slag valorization, since asset managers increasingly evaluate environmental performance beyond direct emissions. Bond issuers favor projects demonstrating lifecycle carbon reductions, prompting producers to showcase slag reuse in stewardship disclosures. Certifications such as green building ratings recognize materials with lower embodied impacts, encouraging adoption of slag-based cementitious blends in projects. This finance nexus and oversight aligns capital allocation with practices that prioritize byproduct reutilization over disposal.</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Steel Industry Decarbonization Accelerates Demand for Slag Reuse</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7" name="TextBox 6">
            <a:extLst>
              <a:ext uri="{FF2B5EF4-FFF2-40B4-BE49-F238E27FC236}">
                <a16:creationId xmlns:a16="http://schemas.microsoft.com/office/drawing/2014/main" id="{B85268B5-32ED-459C-AA87-E22AEA28EBDC}"/>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3142256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STEEL SLAG MARKET (USD BILLION)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68224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PRODUCT TYPE</a:t>
            </a:r>
          </a:p>
        </p:txBody>
      </p:sp>
      <p:sp>
        <p:nvSpPr>
          <p:cNvPr id="51" name="Rectangle 50"/>
          <p:cNvSpPr/>
          <p:nvPr/>
        </p:nvSpPr>
        <p:spPr>
          <a:xfrm>
            <a:off x="457200" y="2103120"/>
            <a:ext cx="268224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Blast Furnace Slag</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Steelmaking Slag</a:t>
            </a:r>
          </a:p>
        </p:txBody>
      </p:sp>
      <p:sp>
        <p:nvSpPr>
          <p:cNvPr id="52" name="Rounded Rectangle 51"/>
          <p:cNvSpPr/>
          <p:nvPr/>
        </p:nvSpPr>
        <p:spPr>
          <a:xfrm>
            <a:off x="3322320" y="1828800"/>
            <a:ext cx="268224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3" name="Rectangle 52"/>
          <p:cNvSpPr/>
          <p:nvPr/>
        </p:nvSpPr>
        <p:spPr>
          <a:xfrm>
            <a:off x="3322320" y="2103120"/>
            <a:ext cx="2682240" cy="1420977"/>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Building &amp; Construction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Fertilizers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Railways (Ballast)</a:t>
            </a:r>
          </a:p>
          <a:p>
            <a:pPr algn="l" marL="190500" indent="-190500">
              <a:marL val="635000"/>
              <a:indent val="-241300"/>
              <a:buChar char="○"/>
              <a:buFont typeface="Symbol"/>
              <a:buClr>
                <a:srgbClr val="000000"/>
              </a:buClr>
              <a:spcAft>
                <a:spcPts val="600"/>
              </a:spcAft>
              <a:lnSpc>
                <a:spcPts val="1800"/>
              </a:lnSpc>
            </a:pPr>
            <a:r>
              <a:rPr sz="1000">
                <a:solidFill>
                  <a:srgbClr val="000000"/>
                </a:solidFill>
              </a:rPr>
              <a:t>Mining &amp; Metallurgical Processing</a:t>
            </a:r>
          </a:p>
          <a:p>
            <a:pPr algn="l" marL="190500" indent="-190500">
              <a:marL val="635000"/>
              <a:indent val="-241300"/>
              <a:buChar char="○"/>
              <a:buFont typeface="Symbol"/>
              <a:buClr>
                <a:srgbClr val="000000"/>
              </a:buClr>
              <a:spcAft>
                <a:spcPts val="600"/>
              </a:spcAft>
              <a:lnSpc>
                <a:spcPts val="1800"/>
              </a:lnSpc>
            </a:pPr>
            <a:r>
              <a:rPr sz="1000">
                <a:solidFill>
                  <a:srgbClr val="000000"/>
                </a:solidFill>
              </a:rPr>
              <a:t>Wastewater Treatment</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Others</a:t>
            </a:r>
          </a:p>
        </p:txBody>
      </p:sp>
      <p:sp>
        <p:nvSpPr>
          <p:cNvPr id="54" name="Rounded Rectangle 53"/>
          <p:cNvSpPr/>
          <p:nvPr/>
        </p:nvSpPr>
        <p:spPr>
          <a:xfrm>
            <a:off x="6187440" y="1828800"/>
            <a:ext cx="268224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END USER INDUSTRY</a:t>
            </a:r>
          </a:p>
        </p:txBody>
      </p:sp>
      <p:sp>
        <p:nvSpPr>
          <p:cNvPr id="55" name="Rectangle 54"/>
          <p:cNvSpPr/>
          <p:nvPr/>
        </p:nvSpPr>
        <p:spPr>
          <a:xfrm>
            <a:off x="6187440" y="2103120"/>
            <a:ext cx="2682240" cy="1420977"/>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Construction &amp; Infrastructure Industry</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Agriculture Industry</a:t>
            </a:r>
          </a:p>
          <a:p>
            <a:pPr algn="l" marL="190500" indent="-190500">
              <a:marL val="635000"/>
              <a:indent val="-241300"/>
              <a:buChar char="○"/>
              <a:buFont typeface="Symbol"/>
              <a:buClr>
                <a:srgbClr val="000000"/>
              </a:buClr>
              <a:spcAft>
                <a:spcPts val="600"/>
              </a:spcAft>
              <a:lnSpc>
                <a:spcPts val="1800"/>
              </a:lnSpc>
            </a:pPr>
            <a:r>
              <a:rPr sz="1000">
                <a:solidFill>
                  <a:srgbClr val="000000"/>
                </a:solidFill>
              </a:rPr>
              <a:t>Mining Industry</a:t>
            </a:r>
          </a:p>
          <a:p>
            <a:pPr algn="l" marL="190500" indent="-190500">
              <a:marL val="635000"/>
              <a:indent val="-241300"/>
              <a:buChar char="○"/>
              <a:buFont typeface="Symbol"/>
              <a:buClr>
                <a:srgbClr val="000000"/>
              </a:buClr>
              <a:spcAft>
                <a:spcPts val="600"/>
              </a:spcAft>
              <a:lnSpc>
                <a:spcPts val="1800"/>
              </a:lnSpc>
            </a:pPr>
            <a:r>
              <a:rPr sz="1000">
                <a:solidFill>
                  <a:srgbClr val="000000"/>
                </a:solidFill>
              </a:rPr>
              <a:t>Waste Management Industry</a:t>
            </a:r>
          </a:p>
          <a:p>
            <a:pPr algn="l" marL="190500" indent="-190500">
              <a:marL val="635000"/>
              <a:indent val="-241300"/>
              <a:buChar char="○"/>
              <a:buFont typeface="Symbol"/>
              <a:buClr>
                <a:srgbClr val="000000"/>
              </a:buClr>
              <a:spcAft>
                <a:spcPts val="600"/>
              </a:spcAft>
              <a:lnSpc>
                <a:spcPts val="1800"/>
              </a:lnSpc>
            </a:pPr>
            <a:r>
              <a:rPr sz="1000">
                <a:solidFill>
                  <a:srgbClr val="000000"/>
                </a:solidFill>
              </a:rPr>
              <a:t>Chemicals &amp; Fertilizers Industry</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 Industry</a:t>
            </a:r>
          </a:p>
        </p:txBody>
      </p:sp>
      <p:sp>
        <p:nvSpPr>
          <p:cNvPr id="56" name="Rounded Rectangle 55"/>
          <p:cNvSpPr/>
          <p:nvPr/>
        </p:nvSpPr>
        <p:spPr>
          <a:xfrm>
            <a:off x="9052560" y="1828800"/>
            <a:ext cx="268224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DISTRIBUTION CHANNEL</a:t>
            </a:r>
          </a:p>
        </p:txBody>
      </p:sp>
      <p:sp>
        <p:nvSpPr>
          <p:cNvPr id="57" name="Rectangle 56"/>
          <p:cNvSpPr/>
          <p:nvPr/>
        </p:nvSpPr>
        <p:spPr>
          <a:xfrm>
            <a:off x="9052560" y="2103120"/>
            <a:ext cx="268224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Online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Offline</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RESTRAINTS &amp; CHALLENGES [1/X]</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543806729"/>
              </p:ext>
            </p:extLst>
          </p:nvPr>
        </p:nvGraphicFramePr>
        <p:xfrm>
          <a:off x="333828" y="914400"/>
          <a:ext cx="11494377" cy="511379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8150">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675641">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Inconsistent chemical and physical properties of steel slag hinder broader market acceptance. Slag composition varies with feedstock and furnace operation, producing differences in reactivity, expansion risk, and heavy metal content that concern specifiers. Infrastructure engineers often favor well characterized aggregates for road bases and cementitious blends; countries with rigorous standards, such as Germany and Japan, implement certification and testing regimes to ensure performance. This variability compels end users to demand additional testing and conditioning, raising technical barriers to widespread adoption.
Environmental and regulatory concerns around leaching and long term stability restrict steel slag applications. Potential mobilization of heavy metals and soluble salts under changing field conditions prompts stringent leachate evaluations and end of waste criteria in many jurisdictions. Several road and fill projects have faced rejection after regulators flagged alkalinity and expansion risks, prompting costly mitigation. Municipal authorities and environmental agencies therefore set conservative acceptance criteria, limiting secondary use in landscaping, agriculture, and groundwater sensitive sites despite industry advocacy efforts.
Logistical and economic hurdles constrain steel slag commercialization despite its functional value. Slag’s high density and bulk nature increase freight and handling expenses when steel mills are distant from construction hubs, making natural aggregates more competitive in many regions. Beneficiation and aging processes demanded by users create additional capital costs, discouraging smaller producers. In some industrial clusters, integrated plants supply local road builders, but outside these corridors the requirement for specialized transport and storage limits market penetration, increasing scheduling complexity.
Perception challenges and entrenched procurement practices slow adoption of steel slag despite sustainability advantages. Engineers and specifiers often default to familiar aggregates and cement formulations because long term performance data and documented case studies are more abundant for traditional materials. Highway agencies and public works departments typically require validated specifications before approving alternative inputs, extending approval cycles. Producers must invest in pilots, testing, and stakeholder outreach to overcome skepticism, secure acceptance, and compete with established supply chains favored by contractors.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Limited Standardization and Quality Variability in Steel Slag</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6" name="TextBox 5">
            <a:extLst>
              <a:ext uri="{FF2B5EF4-FFF2-40B4-BE49-F238E27FC236}">
                <a16:creationId xmlns:a16="http://schemas.microsoft.com/office/drawing/2014/main" id="{43AA30CA-B295-4CA1-B6C9-09A77D9DD495}"/>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market restraints and challenges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589055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STEEL SLAG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310751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Case Studies
Value Chain Analysis
Trade Analysis</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STEEL SLAG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Product Type
By Application
By End User Industry
By Distribution Channel</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89832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PRODUCT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STEEL SLAG MARKET SIZE,  BY PRODUCT TYPE, 2019-2032 (USD BILLION)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Blast Furnace Slag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Steelmaking Slag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STEEL SLAG MARKET-</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497324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STEEL SLAG MARKET: REGIONAL ANALYSIS, 2019-2032 (USD BILLION)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PRODUCT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STEEL SLAG MARKET SIZE,  BY PRODUCT TYPE, 2019-2032 (USD BILLION)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Blast Furnace Slag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Steelmaking Slag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PRODUCT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STEEL SLAG MARKET SIZE,  BY PRODUCT TYPE, 2019-2032 (USD BILLION)</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Blast Furnace Slag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Steelmaking Slag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STEEL SLAG MARKET (USD BILLION)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LANDSCAPE</a:t>
            </a:r>
            <a:br>
              <a:rPr lang="en-US" sz="3200" dirty="0">
                <a:solidFill>
                  <a:schemeClr val="accent1"/>
                </a:solidFill>
              </a:rPr>
            </a:br>
            <a:r>
              <a:rPr lang="en-US" sz="1800" b="1" dirty="0">
                <a:solidFill>
                  <a:schemeClr val="tx1"/>
                </a:solidFill>
                <a:latin typeface="+mn-lt"/>
              </a:rPr>
              <a:t>Competitive Dashboard</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STEEL SLAG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948153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15A8B-D17A-8011-4532-45445AE47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75DF2-29FC-CCCC-88DE-2A755BF01495}"/>
              </a:ext>
            </a:extLst>
          </p:cNvPr>
          <p:cNvSpPr>
            <a:spLocks noGrp="1"/>
          </p:cNvSpPr>
          <p:nvPr>
            <p:ph type="title"/>
          </p:nvPr>
        </p:nvSpPr>
        <p:spPr/>
        <p:txBody>
          <a:bodyPr/>
          <a:lstStyle/>
          <a:p>
            <a:r>
              <a:rPr lang="en-IN" dirty="0"/>
              <a:t>COMPETITIVE LANDSCAPE</a:t>
            </a:r>
          </a:p>
        </p:txBody>
      </p:sp>
      <p:pic>
        <p:nvPicPr>
          <p:cNvPr id="4" name="Picture 3">
            <a:extLst>
              <a:ext uri="{FF2B5EF4-FFF2-40B4-BE49-F238E27FC236}">
                <a16:creationId xmlns:a16="http://schemas.microsoft.com/office/drawing/2014/main" id="{BE5F54B6-B152-3159-7683-CD2B854730A8}"/>
              </a:ext>
            </a:extLst>
          </p:cNvPr>
          <p:cNvPicPr>
            <a:picLocks noChangeAspect="1"/>
          </p:cNvPicPr>
          <p:nvPr/>
        </p:nvPicPr>
        <p:blipFill>
          <a:blip r:embed="rId2"/>
          <a:srcRect b="7817"/>
          <a:stretch>
            <a:fillRect/>
          </a:stretch>
        </p:blipFill>
        <p:spPr>
          <a:xfrm>
            <a:off x="606966" y="1020932"/>
            <a:ext cx="5489034" cy="2703344"/>
          </a:xfrm>
          <a:prstGeom prst="rect">
            <a:avLst/>
          </a:prstGeom>
        </p:spPr>
      </p:pic>
      <p:sp>
        <p:nvSpPr>
          <p:cNvPr id="5" name="TextBox 16">
            <a:extLst>
              <a:ext uri="{FF2B5EF4-FFF2-40B4-BE49-F238E27FC236}">
                <a16:creationId xmlns:a16="http://schemas.microsoft.com/office/drawing/2014/main" id="{DB26F746-7CFA-6A52-BCBD-FE7F3ACAC72A}"/>
              </a:ext>
            </a:extLst>
          </p:cNvPr>
          <p:cNvSpPr txBox="1"/>
          <p:nvPr/>
        </p:nvSpPr>
        <p:spPr>
          <a:xfrm>
            <a:off x="732379" y="1507632"/>
            <a:ext cx="2315914" cy="427681"/>
          </a:xfrm>
          <a:prstGeom prst="rect">
            <a:avLst/>
          </a:prstGeom>
          <a:solidFill>
            <a:srgbClr val="FFFFFF"/>
          </a:solidFill>
          <a:ln w="12700">
            <a:miter lim="400000"/>
          </a:ln>
        </p:spPr>
        <p:txBody>
          <a:bodyPr wrap="square" lIns="22860" rIns="22860">
            <a:spAutoFit/>
          </a:bodyPr>
          <a:lstStyle/>
          <a:p>
            <a:pPr>
              <a:lnSpc>
                <a:spcPct val="150000"/>
              </a:lnSpc>
              <a:defRPr sz="2000">
                <a:solidFill>
                  <a:srgbClr val="000000"/>
                </a:solidFill>
                <a:latin typeface="Poppins Medium"/>
                <a:ea typeface="Poppins Medium"/>
                <a:cs typeface="Poppins Medium"/>
                <a:sym typeface="Poppins Medium"/>
              </a:defRPr>
            </a:pPr>
            <a:r>
              <a:rPr sz="500" dirty="0">
                <a:solidFill>
                  <a:srgbClr val="000000"/>
                </a:solidFill>
                <a:latin typeface="+mj-lt"/>
                <a:ea typeface="Cambria" panose="02040503050406030204" pitchFamily="18" charset="0"/>
                <a:cs typeface="Poppins Medium"/>
                <a:sym typeface="Poppins Medium"/>
              </a:rPr>
              <a:t>The following figure represents the market positioning of  Steel Slag Market  players for the year 2024. The market positioning of the leading player is done considering the following points:</a:t>
            </a:r>
            <a:r>
              <a:rPr lang="en-US" sz="500" dirty="0">
                <a:solidFill>
                  <a:srgbClr val="000000"/>
                </a:solidFill>
                <a:latin typeface="+mj-lt"/>
                <a:ea typeface="Cambria" panose="02040503050406030204" pitchFamily="18" charset="0"/>
                <a:cs typeface="Poppins Medium"/>
                <a:sym typeface="Poppins Medium"/>
              </a:rPr>
              <a:t/>
            </a:r>
            <a:r>
              <a:rPr lang="en-US" sz="500" b="1" dirty="0">
                <a:solidFill>
                  <a:srgbClr val="7340CC"/>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IN"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endParaRPr sz="500" dirty="0">
              <a:solidFill>
                <a:srgbClr val="000000"/>
              </a:solidFill>
              <a:latin typeface="+mj-lt"/>
              <a:ea typeface="Cambria" panose="02040503050406030204" pitchFamily="18" charset="0"/>
              <a:cs typeface="Poppins Medium"/>
              <a:sym typeface="Calibri" panose="020F0502020204030204"/>
            </a:endParaRPr>
          </a:p>
        </p:txBody>
      </p:sp>
      <p:pic>
        <p:nvPicPr>
          <p:cNvPr id="7" name="Picture 6">
            <a:extLst>
              <a:ext uri="{FF2B5EF4-FFF2-40B4-BE49-F238E27FC236}">
                <a16:creationId xmlns:a16="http://schemas.microsoft.com/office/drawing/2014/main" id="{082E6D5D-5CEF-5EEA-0B07-39F17B7A732F}"/>
              </a:ext>
            </a:extLst>
          </p:cNvPr>
          <p:cNvPicPr>
            <a:picLocks noChangeAspect="1"/>
          </p:cNvPicPr>
          <p:nvPr/>
        </p:nvPicPr>
        <p:blipFill>
          <a:blip r:embed="rId3"/>
          <a:srcRect b="7308"/>
          <a:stretch>
            <a:fillRect/>
          </a:stretch>
        </p:blipFill>
        <p:spPr>
          <a:xfrm>
            <a:off x="6310988" y="1020930"/>
            <a:ext cx="5458871" cy="2703345"/>
          </a:xfrm>
          <a:prstGeom prst="rect">
            <a:avLst/>
          </a:prstGeom>
        </p:spPr>
      </p:pic>
      <p:pic>
        <p:nvPicPr>
          <p:cNvPr id="8" name="Picture 7">
            <a:extLst>
              <a:ext uri="{FF2B5EF4-FFF2-40B4-BE49-F238E27FC236}">
                <a16:creationId xmlns:a16="http://schemas.microsoft.com/office/drawing/2014/main" id="{5A1955FE-FB05-2B6C-1F60-FAD3D0D92568}"/>
              </a:ext>
            </a:extLst>
          </p:cNvPr>
          <p:cNvPicPr>
            <a:picLocks noChangeAspect="1"/>
          </p:cNvPicPr>
          <p:nvPr/>
        </p:nvPicPr>
        <p:blipFill>
          <a:blip r:embed="rId4"/>
          <a:srcRect b="11579"/>
          <a:stretch>
            <a:fillRect/>
          </a:stretch>
        </p:blipFill>
        <p:spPr>
          <a:xfrm>
            <a:off x="606966" y="3919708"/>
            <a:ext cx="5489034" cy="2433468"/>
          </a:xfrm>
          <a:prstGeom prst="rect">
            <a:avLst/>
          </a:prstGeom>
        </p:spPr>
      </p:pic>
      <p:pic>
        <p:nvPicPr>
          <p:cNvPr id="10" name="Picture 9">
            <a:extLst>
              <a:ext uri="{FF2B5EF4-FFF2-40B4-BE49-F238E27FC236}">
                <a16:creationId xmlns:a16="http://schemas.microsoft.com/office/drawing/2014/main" id="{8D065731-CEC4-FBCA-EBC9-8CDF226F5E79}"/>
              </a:ext>
            </a:extLst>
          </p:cNvPr>
          <p:cNvPicPr>
            <a:picLocks noChangeAspect="1"/>
          </p:cNvPicPr>
          <p:nvPr/>
        </p:nvPicPr>
        <p:blipFill>
          <a:blip r:embed="rId5"/>
          <a:srcRect b="10281"/>
          <a:stretch>
            <a:fillRect/>
          </a:stretch>
        </p:blipFill>
        <p:spPr>
          <a:xfrm>
            <a:off x="6310988" y="3919704"/>
            <a:ext cx="5366662" cy="2433467"/>
          </a:xfrm>
          <a:prstGeom prst="rect">
            <a:avLst/>
          </a:prstGeom>
        </p:spPr>
      </p:pic>
    </p:spTree>
    <p:extLst>
      <p:ext uri="{BB962C8B-B14F-4D97-AF65-F5344CB8AC3E}">
        <p14:creationId xmlns:p14="http://schemas.microsoft.com/office/powerpoint/2010/main" val="2609631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64009005"/>
              </p:ext>
            </p:extLst>
          </p:nvPr>
        </p:nvGraphicFramePr>
        <p:xfrm>
          <a:off x="463127" y="1220507"/>
          <a:ext cx="11271673" cy="455492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Nippon Steel Corporation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Japan</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113,845</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59.9 billion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Industry Type</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2012</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STEEL SLAG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54357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A7FF3-16E5-0DF8-1551-309973618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48073-DC4D-46C7-218F-1170AE50FB8D}"/>
              </a:ext>
            </a:extLst>
          </p:cNvPr>
          <p:cNvSpPr>
            <a:spLocks noGrp="1"/>
          </p:cNvSpPr>
          <p:nvPr>
            <p:ph type="title"/>
          </p:nvPr>
        </p:nvSpPr>
        <p:spPr/>
        <p:txBody>
          <a:bodyPr>
            <a:normAutofit/>
          </a:bodyPr>
          <a:lstStyle/>
          <a:p>
            <a:r>
              <a:rPr lang="en-IN" sz="1800" b="1" dirty="0">
                <a:latin typeface="Poppins"/>
              </a:rPr>
              <a:t>Nippon Steel Corporation - COMPANY OVERVIEW</a:t>
            </a:r>
            <a:r>
              <a:rPr lang="en-US" b="1" dirty="0"/>
              <a:t/>
            </a:r>
          </a:p>
        </p:txBody>
      </p:sp>
      <p:graphicFrame>
        <p:nvGraphicFramePr>
          <p:cNvPr id="8" name="Table 9">
            <a:extLst>
              <a:ext uri="{FF2B5EF4-FFF2-40B4-BE49-F238E27FC236}">
                <a16:creationId xmlns:a16="http://schemas.microsoft.com/office/drawing/2014/main" id="{80FCC106-CABE-BEDA-A98A-F24ABE3C57AD}"/>
              </a:ext>
            </a:extLst>
          </p:cNvPr>
          <p:cNvGraphicFramePr/>
          <p:nvPr>
            <p:extLst>
              <p:ext uri="{D42A27DB-BD31-4B8C-83A1-F6EECF244321}">
                <p14:modId xmlns:p14="http://schemas.microsoft.com/office/powerpoint/2010/main" val="1627603488"/>
              </p:ext>
            </p:extLst>
          </p:nvPr>
        </p:nvGraphicFramePr>
        <p:xfrm>
          <a:off x="695323" y="1242561"/>
          <a:ext cx="4154904" cy="2527943"/>
        </p:xfrm>
        <a:graphic>
          <a:graphicData uri="http://schemas.openxmlformats.org/drawingml/2006/table">
            <a:tbl>
              <a:tblPr firstRow="1" bandRow="1">
                <a:tableStyleId>{74C1A8A3-306A-4EB7-A6B1-4F7E0EB9C5D6}</a:tableStyleId>
              </a:tblPr>
              <a:tblGrid>
                <a:gridCol w="1938291">
                  <a:extLst>
                    <a:ext uri="{9D8B030D-6E8A-4147-A177-3AD203B41FA5}">
                      <a16:colId xmlns:a16="http://schemas.microsoft.com/office/drawing/2014/main" val="20000"/>
                    </a:ext>
                  </a:extLst>
                </a:gridCol>
                <a:gridCol w="2216613">
                  <a:extLst>
                    <a:ext uri="{9D8B030D-6E8A-4147-A177-3AD203B41FA5}">
                      <a16:colId xmlns:a16="http://schemas.microsoft.com/office/drawing/2014/main" val="20001"/>
                    </a:ext>
                  </a:extLst>
                </a:gridCol>
              </a:tblGrid>
              <a:tr h="688119">
                <a:tc gridSpan="2">
                  <a:txBody>
                    <a:bodyPr/>
                    <a:lstStyle/>
                    <a:p>
                      <a:pPr marL="108000" algn="l" defTabSz="1259840"/>
                      <a:endParaRPr lang="en-US" sz="1200" b="1" dirty="0">
                        <a:solidFill>
                          <a:schemeClr val="bg1"/>
                        </a:solidFill>
                        <a:latin typeface="Poppins" panose="00000500000000000000" pitchFamily="2" charset="0"/>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indent="26035" algn="ctr" defTabSz="2438400" hangingPunct="1">
                        <a:spcBef>
                          <a:spcPts val="200"/>
                        </a:spcBef>
                        <a:defRPr/>
                      </a:pPr>
                      <a:endParaRPr lang="en-IN" sz="220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extLst>
                  <a:ext uri="{0D108BD9-81ED-4DB2-BD59-A6C34878D82A}">
                    <a16:rowId xmlns:a16="http://schemas.microsoft.com/office/drawing/2014/main" val="3798553887"/>
                  </a:ext>
                </a:extLst>
              </a:tr>
              <a:tr h="349246">
                <a:tc>
                  <a:txBody>
                    <a:bodyPr/>
                    <a:lstStyle/>
                    <a:p>
                      <a:pPr marL="93663" indent="0" algn="l" defTabSz="1259840" rtl="0" eaLnBrk="1" latinLnBrk="0" hangingPunct="1">
                        <a:spcBef>
                          <a:spcPts val="0"/>
                        </a:spcBef>
                      </a:pPr>
                      <a:r>
                        <a:rPr sz="1050" b="1" kern="1200">
                          <a:solidFill>
                            <a:schemeClr val="dk1"/>
                          </a:solidFill>
                          <a:latin typeface="Poppins" panose="00000500000000000000" pitchFamily="2" charset="0"/>
                          <a:ea typeface="+mn-ea"/>
                          <a:cs typeface="Poppins" panose="00000500000000000000" pitchFamily="2" charset="0"/>
                          <a:sym typeface="Poppins Medium"/>
                        </a:rPr>
                        <a:t>Established</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2012</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297202">
                <a:tc>
                  <a:txBody>
                    <a:bodyPr/>
                    <a:lstStyle/>
                    <a:p>
                      <a:pPr marL="93663" indent="0" algn="l" defTabSz="1259840" rtl="0" eaLnBrk="1" latinLnBrk="0" hangingPunct="1">
                        <a:spcBef>
                          <a:spcPts val="0"/>
                        </a:spcBef>
                      </a:pPr>
                      <a:r>
                        <a:rPr sz="1050" b="1" kern="1200" dirty="0">
                          <a:solidFill>
                            <a:schemeClr val="dk1"/>
                          </a:solidFill>
                          <a:latin typeface="Poppins" panose="00000500000000000000" pitchFamily="2" charset="0"/>
                          <a:ea typeface="+mn-ea"/>
                          <a:cs typeface="Poppins" panose="00000500000000000000" pitchFamily="2" charset="0"/>
                          <a:sym typeface="Poppins Medium"/>
                        </a:rPr>
                        <a:t>Headquarter</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Japan</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297202">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Ownership</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55911883"/>
                  </a:ext>
                </a:extLst>
              </a:tr>
              <a:tr h="301770">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Revenue (US$)- 2024</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59.9 billion</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No. of Employees (2024)</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mn-lt"/>
                        </a:rPr>
                        <a:t>113,845</a:t>
                      </a:r>
                      <a:endParaRPr lang="en-IN" sz="1050" dirty="0">
                        <a:latin typeface="+mn-lt"/>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a:solidFill>
                            <a:schemeClr val="dk1"/>
                          </a:solidFill>
                          <a:latin typeface="Poppins" panose="00000500000000000000" pitchFamily="2" charset="0"/>
                          <a:ea typeface="+mn-ea"/>
                          <a:cs typeface="Poppins" panose="00000500000000000000" pitchFamily="2" charset="0"/>
                          <a:sym typeface="Poppins Medium"/>
                        </a:rPr>
                        <a:t>Website</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050" dirty="0">
                          <a:latin typeface="+mn-lt"/>
                        </a:rPr>
                        <a:t>www.nipponsteel.com</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326748"/>
                  </a:ext>
                </a:extLst>
              </a:tr>
            </a:tbl>
          </a:graphicData>
        </a:graphic>
      </p:graphicFrame>
      <p:graphicFrame>
        <p:nvGraphicFramePr>
          <p:cNvPr id="12" name="Table 3">
            <a:extLst>
              <a:ext uri="{FF2B5EF4-FFF2-40B4-BE49-F238E27FC236}">
                <a16:creationId xmlns:a16="http://schemas.microsoft.com/office/drawing/2014/main" id="{A35D9396-4E43-C1D6-4FF1-6833DE1E7780}"/>
              </a:ext>
            </a:extLst>
          </p:cNvPr>
          <p:cNvGraphicFramePr>
            <a:graphicFrameLocks noGrp="1"/>
          </p:cNvGraphicFramePr>
          <p:nvPr>
            <p:extLst>
              <p:ext uri="{D42A27DB-BD31-4B8C-83A1-F6EECF244321}">
                <p14:modId xmlns:p14="http://schemas.microsoft.com/office/powerpoint/2010/main" val="1886788950"/>
              </p:ext>
            </p:extLst>
          </p:nvPr>
        </p:nvGraphicFramePr>
        <p:xfrm>
          <a:off x="695322" y="4127818"/>
          <a:ext cx="10931661" cy="1582853"/>
        </p:xfrm>
        <a:graphic>
          <a:graphicData uri="http://schemas.openxmlformats.org/drawingml/2006/table">
            <a:tbl>
              <a:tblPr firstRow="1" bandRow="1">
                <a:tableStyleId>{5C22544A-7EE6-4342-B048-85BDC9FD1C3A}</a:tableStyleId>
              </a:tblPr>
              <a:tblGrid>
                <a:gridCol w="3508218">
                  <a:extLst>
                    <a:ext uri="{9D8B030D-6E8A-4147-A177-3AD203B41FA5}">
                      <a16:colId xmlns:a16="http://schemas.microsoft.com/office/drawing/2014/main" val="20000"/>
                    </a:ext>
                  </a:extLst>
                </a:gridCol>
                <a:gridCol w="7423443">
                  <a:extLst>
                    <a:ext uri="{9D8B030D-6E8A-4147-A177-3AD203B41FA5}">
                      <a16:colId xmlns:a16="http://schemas.microsoft.com/office/drawing/2014/main" val="20001"/>
                    </a:ext>
                  </a:extLst>
                </a:gridCol>
              </a:tblGrid>
              <a:tr h="331439">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PRODUCT/SERVICE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PRODUCT/SERVICE 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251414">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50000"/>
                        </a:lnSpc>
                      </a:pPr>
                      <a:endParaRPr lang="en-US" sz="900" dirty="0"/>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3" name="Rectangle 12">
            <a:extLst>
              <a:ext uri="{FF2B5EF4-FFF2-40B4-BE49-F238E27FC236}">
                <a16:creationId xmlns:a16="http://schemas.microsoft.com/office/drawing/2014/main" id="{668BFAC4-1F2F-05B9-1412-E6C86F139499}"/>
              </a:ext>
            </a:extLst>
          </p:cNvPr>
          <p:cNvSpPr/>
          <p:nvPr/>
        </p:nvSpPr>
        <p:spPr>
          <a:xfrm>
            <a:off x="4952863" y="924120"/>
            <a:ext cx="6674122"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Company Overview">
            <a:extLst>
              <a:ext uri="{FF2B5EF4-FFF2-40B4-BE49-F238E27FC236}">
                <a16:creationId xmlns:a16="http://schemas.microsoft.com/office/drawing/2014/main" id="{1A424E10-5483-6500-9138-30799E1AB951}"/>
              </a:ext>
            </a:extLst>
          </p:cNvPr>
          <p:cNvSpPr txBox="1"/>
          <p:nvPr/>
        </p:nvSpPr>
        <p:spPr>
          <a:xfrm>
            <a:off x="7780839" y="933263"/>
            <a:ext cx="990385"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OVERVIEW</a:t>
            </a:r>
          </a:p>
        </p:txBody>
      </p:sp>
      <p:sp>
        <p:nvSpPr>
          <p:cNvPr id="16" name="Rectangle 15">
            <a:extLst>
              <a:ext uri="{FF2B5EF4-FFF2-40B4-BE49-F238E27FC236}">
                <a16:creationId xmlns:a16="http://schemas.microsoft.com/office/drawing/2014/main" id="{28682D1A-EF00-39C7-7386-F43FA25C9456}"/>
              </a:ext>
            </a:extLst>
          </p:cNvPr>
          <p:cNvSpPr/>
          <p:nvPr/>
        </p:nvSpPr>
        <p:spPr>
          <a:xfrm>
            <a:off x="685991" y="924119"/>
            <a:ext cx="4154903"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7" name="Company Overview">
            <a:extLst>
              <a:ext uri="{FF2B5EF4-FFF2-40B4-BE49-F238E27FC236}">
                <a16:creationId xmlns:a16="http://schemas.microsoft.com/office/drawing/2014/main" id="{4AEF8D90-B701-7271-2B0F-2C399D5AC5BB}"/>
              </a:ext>
            </a:extLst>
          </p:cNvPr>
          <p:cNvSpPr txBox="1"/>
          <p:nvPr/>
        </p:nvSpPr>
        <p:spPr>
          <a:xfrm>
            <a:off x="1803739" y="951152"/>
            <a:ext cx="2099663"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prstClr val="white"/>
                </a:solidFill>
                <a:effectLst/>
                <a:uLnTx/>
                <a:uFillTx/>
                <a:latin typeface="Poppins bold"/>
                <a:ea typeface="+mn-ea"/>
                <a:cs typeface="Poppins Medium" panose="00000600000000000000" pitchFamily="2" charset="0"/>
              </a:rPr>
              <a:t>COMPANY AT A GLANCE</a:t>
            </a:r>
          </a:p>
        </p:txBody>
      </p:sp>
      <p:sp>
        <p:nvSpPr>
          <p:cNvPr id="19" name="Rectangle 18">
            <a:extLst>
              <a:ext uri="{FF2B5EF4-FFF2-40B4-BE49-F238E27FC236}">
                <a16:creationId xmlns:a16="http://schemas.microsoft.com/office/drawing/2014/main" id="{677B0E1D-7533-AB9C-86AA-77AB31BA75B0}"/>
              </a:ext>
            </a:extLst>
          </p:cNvPr>
          <p:cNvSpPr/>
          <p:nvPr/>
        </p:nvSpPr>
        <p:spPr>
          <a:xfrm>
            <a:off x="685991" y="3837553"/>
            <a:ext cx="10931661" cy="290266"/>
          </a:xfrm>
          <a:prstGeom prst="rect">
            <a:avLst/>
          </a:prstGeom>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20" name="Company Overview">
            <a:extLst>
              <a:ext uri="{FF2B5EF4-FFF2-40B4-BE49-F238E27FC236}">
                <a16:creationId xmlns:a16="http://schemas.microsoft.com/office/drawing/2014/main" id="{551236FD-706E-7069-B798-DEE00537D9DD}"/>
              </a:ext>
            </a:extLst>
          </p:cNvPr>
          <p:cNvSpPr txBox="1"/>
          <p:nvPr/>
        </p:nvSpPr>
        <p:spPr>
          <a:xfrm>
            <a:off x="4840894" y="3863930"/>
            <a:ext cx="2636670"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PRODUCT/SERVICE PORTFOLIO</a:t>
            </a:r>
          </a:p>
        </p:txBody>
      </p:sp>
      <p:sp>
        <p:nvSpPr>
          <p:cNvPr id="15" name="Rectangle: Rounded Corners 18">
            <a:extLst>
              <a:ext uri="{FF2B5EF4-FFF2-40B4-BE49-F238E27FC236}">
                <a16:creationId xmlns:a16="http://schemas.microsoft.com/office/drawing/2014/main" id="{7A7D4AFA-1220-4C02-A4CE-CB7E889F99A1}"/>
              </a:ext>
            </a:extLst>
          </p:cNvPr>
          <p:cNvSpPr/>
          <p:nvPr/>
        </p:nvSpPr>
        <p:spPr>
          <a:xfrm>
            <a:off x="4962827" y="1269737"/>
            <a:ext cx="6674122" cy="242298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Nippon Steel supplies steel slag to cement, aggregates, soil improvement, and coastal projects. Products include granulated blast‑furnace slag for cement blends and steelmaking‑slag derivatives for road base and land remediation. The company emphasizes circular use of by‑products with near‑total recycling. Solutions such as Geo‑Tizer and KATAMA SP address construction and environmental needs. Research extends to seaweed‑bed restoration using iron‑based slag fertilization. Operations span Asia, the Americas, and Europe. Strategy centers on stable supply, partnerships, and decarbonization in downstream materials. Recent programs include planned upgrades at U.S. facilities via U.S. Steel. Technical guidance and testing aid specification compliance. Customer collaboration shapes applications across civil engineering and cementitious systems.</a:t>
            </a:r>
            <a:r>
              <a:rPr kumimoji="0" lang="en-US" sz="9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
            </a:r>
          </a:p>
        </p:txBody>
      </p:sp>
      <p:sp>
        <p:nvSpPr>
          <p:cNvPr id="22" name="TextBox 21">
            <a:extLst>
              <a:ext uri="{FF2B5EF4-FFF2-40B4-BE49-F238E27FC236}">
                <a16:creationId xmlns:a16="http://schemas.microsoft.com/office/drawing/2014/main" id="{AF288DD4-4208-4D47-9E6A-6DA0907ABBF3}"/>
              </a:ext>
            </a:extLst>
          </p:cNvPr>
          <p:cNvSpPr txBox="1"/>
          <p:nvPr/>
        </p:nvSpPr>
        <p:spPr>
          <a:xfrm>
            <a:off x="4165276" y="4450277"/>
            <a:ext cx="7331402" cy="488211"/>
          </a:xfrm>
          <a:prstGeom prst="rect">
            <a:avLst/>
          </a:prstGeom>
          <a:noFill/>
        </p:spPr>
        <p:txBody>
          <a:bodyPr wrap="square" rtlCol="0">
            <a:spAutoFit/>
          </a:bodyPr>
          <a:lstStyle/>
          <a:p>
            <a:pPr>
              <a:lnSpc>
                <a:spcPct val="150000"/>
              </a:lnSpc>
            </a:pPr>
            <a:r>
              <a:rPr lang="en-US" sz="900" b="0" kern="1200" dirty="0">
                <a:solidFill>
                  <a:schemeClr val="dk1"/>
                </a:solidFill>
                <a:effectLst/>
                <a:latin typeface="+mn-lt"/>
                <a:ea typeface="+mn-ea"/>
                <a:cs typeface="+mn-cs"/>
              </a:rPr>
              <a:t>Granulated blast-furnace slag (GGBS) produced from quenched molten slag, dried and ground to a fine powder. Used as a supplementary cementitious material or in blast-furnace cement, it enhances durability, lowers heat of hydration, mitigates alkali–silica reaction, improves strength, and reduces CO2 intensity in concrete, and extends concrete service life significantly.</a:t>
            </a:r>
          </a:p>
          <a:p>
            <a:pPr>
              <a:lnSpc>
                <a:spcPct val="150000"/>
              </a:lnSpc>
            </a:pPr>
            <a:endParaRPr lang="en-US" sz="900" dirty="0"/>
          </a:p>
        </p:txBody>
      </p:sp>
      <p:sp>
        <p:nvSpPr>
          <p:cNvPr id="3" name="TextBox 2">
            <a:extLst>
              <a:ext uri="{FF2B5EF4-FFF2-40B4-BE49-F238E27FC236}">
                <a16:creationId xmlns:a16="http://schemas.microsoft.com/office/drawing/2014/main" id="{433F7B15-A9E3-4C53-859B-036DBBD806F8}"/>
              </a:ext>
            </a:extLst>
          </p:cNvPr>
          <p:cNvSpPr txBox="1"/>
          <p:nvPr/>
        </p:nvSpPr>
        <p:spPr>
          <a:xfrm>
            <a:off x="834862" y="4804291"/>
            <a:ext cx="3190875" cy="369332"/>
          </a:xfrm>
          <a:prstGeom prst="rect">
            <a:avLst/>
          </a:prstGeom>
          <a:noFill/>
        </p:spPr>
        <p:txBody>
          <a:bodyPr wrap="square" rtlCol="0">
            <a:spAutoFit/>
          </a:bodyPr>
          <a:lstStyle/>
          <a:p>
            <a:pPr algn="ctr"/>
            <a:r>
              <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rPr>
              <a:t>{{product))</a:t>
            </a:r>
          </a:p>
          <a:p>
            <a:pPr algn="ctr"/>
            <a:endParaRPr lang="en-US" sz="900" dirty="0"/>
          </a:p>
        </p:txBody>
      </p:sp>
    </p:spTree>
    <p:extLst>
      <p:ext uri="{BB962C8B-B14F-4D97-AF65-F5344CB8AC3E}">
        <p14:creationId xmlns:p14="http://schemas.microsoft.com/office/powerpoint/2010/main" val="1013400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NIPPON STEEL CORPORATION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NIPPON STEEL CORPORATION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NIPPON STEEL CORPORATION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a:extLst>
              <a:ext uri="{FF2B5EF4-FFF2-40B4-BE49-F238E27FC236}">
                <a16:creationId xmlns:a16="http://schemas.microsoft.com/office/drawing/2014/main" id="{806347BA-18D7-4E53-A7C1-76B926A3798F}"/>
              </a:ext>
            </a:extLst>
          </p:cNvPr>
          <p:cNvGraphicFramePr>
            <a:graphicFrameLocks/>
          </p:cNvGraphicFramePr>
          <p:nvPr>
            <p:extLst>
              <p:ext uri="{D42A27DB-BD31-4B8C-83A1-F6EECF244321}">
                <p14:modId xmlns:p14="http://schemas.microsoft.com/office/powerpoint/2010/main" val="3763943238"/>
              </p:ext>
            </p:extLst>
          </p:nvPr>
        </p:nvGraphicFramePr>
        <p:xfrm>
          <a:off x="819947" y="1209436"/>
          <a:ext cx="5328467" cy="23012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C2268ECE-E7B0-42BC-B040-D86E50BEF8AB}"/>
              </a:ext>
            </a:extLst>
          </p:cNvPr>
          <p:cNvGraphicFramePr>
            <a:graphicFrameLocks/>
          </p:cNvGraphicFramePr>
          <p:nvPr>
            <p:extLst>
              <p:ext uri="{D42A27DB-BD31-4B8C-83A1-F6EECF244321}">
                <p14:modId xmlns:p14="http://schemas.microsoft.com/office/powerpoint/2010/main" val="2126324649"/>
              </p:ext>
            </p:extLst>
          </p:nvPr>
        </p:nvGraphicFramePr>
        <p:xfrm>
          <a:off x="6148414" y="1344351"/>
          <a:ext cx="5223640" cy="230120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34507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NIPPON STEEL CORPORATION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STEEL SLAG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4.5. Demand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r>
              <a:tr h="349623">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349623">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349623">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349623">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349623">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349623">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349623">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349623">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349623">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349623">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 2024</a:t>
                      </a:r>
                    </a:p>
                  </a:txBody>
                  <a:tcPr>
                    <a:noFill/>
                    <a:lnL>
                      <a:noFill/>
                    </a:lnL>
                    <a:lnR>
                      <a:noFill/>
                    </a:lnR>
                    <a:lnT>
                      <a:noFill/>
                    </a:lnT>
                    <a:lnB>
                      <a:noFill/>
                    </a:lnB>
                  </a:tcPr>
                </a:tc>
              </a:tr>
              <a:tr h="349623">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349623">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349623">
                <a:tc>
                  <a:txBody>
                    <a:bodyPr/>
                    <a:lstStyle/>
                    <a:p>
                      <a:pPr>
                        <a:defRPr sz="1100" b="0">
                          <a:solidFill>
                            <a:srgbClr val="000000"/>
                          </a:solidFill>
                          <a:latin typeface="Pooppins"/>
                        </a:defRPr>
                      </a:pPr>
                      <a:r>
                        <a:t>          4.2. Drivers &amp; Opportunities</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349623">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r h="349632">
                <a:tc>
                  <a:txBody>
                    <a:bodyPr/>
                    <a:lstStyle/>
                    <a:p>
                      <a:pPr>
                        <a:defRPr sz="1100" b="0">
                          <a:solidFill>
                            <a:srgbClr val="000000"/>
                          </a:solidFill>
                          <a:latin typeface="Pooppins"/>
                        </a:defRPr>
                      </a:pPr>
                      <a:r>
                        <a:t>          4.4. Supply Side Trends</a:t>
                      </a:r>
                    </a:p>
                  </a:txBody>
                  <a:tcPr>
                    <a:noFill/>
                    <a:lnL>
                      <a:noFill/>
                    </a:lnL>
                    <a:lnR>
                      <a:noFill/>
                    </a:lnR>
                    <a:lnT>
                      <a:noFill/>
                    </a:lnT>
                    <a:lnB>
                      <a:noFill/>
                    </a:lnB>
                  </a:tcPr>
                </a:tc>
                <a:tc>
                  <a:txBody>
                    <a:bodyPr/>
                    <a:lstStyle/>
                    <a:p>
                      <a:pPr>
                        <a:defRPr sz="1100" b="0">
                          <a:solidFill>
                            <a:srgbClr val="000000"/>
                          </a:solidFill>
                          <a:latin typeface="Pooppins"/>
                        </a:defRPr>
                      </a:pPr>
                      <a:r>
                        <a:t>          5.9. Case Studies</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5.10. Value Chain Analysis</a:t>
                      </a:r>
                    </a:p>
                  </a:txBody>
                  <a:tcPr>
                    <a:noFill/>
                    <a:lnL>
                      <a:noFill/>
                    </a:lnL>
                    <a:lnR>
                      <a:noFill/>
                    </a:lnR>
                    <a:lnT>
                      <a:noFill/>
                    </a:lnT>
                    <a:lnB>
                      <a:noFill/>
                    </a:lnB>
                  </a:tcPr>
                </a:tc>
                <a:tc>
                  <a:txBody>
                    <a:bodyPr/>
                    <a:lstStyle/>
                    <a:p>
                      <a:pPr>
                        <a:defRPr sz="1100" b="0">
                          <a:solidFill>
                            <a:srgbClr val="000000"/>
                          </a:solidFill>
                          <a:latin typeface="Pooppins"/>
                        </a:defRPr>
                      </a:pPr>
                      <a:r>
                        <a:t>          8.2. Agriculture Industry</a:t>
                      </a:r>
                    </a:p>
                  </a:txBody>
                  <a:tcPr>
                    <a:noFill/>
                    <a:lnL>
                      <a:noFill/>
                    </a:lnL>
                    <a:lnR>
                      <a:noFill/>
                    </a:lnR>
                    <a:lnT>
                      <a:noFill/>
                    </a:lnT>
                    <a:lnB>
                      <a:noFill/>
                    </a:lnB>
                  </a:tcPr>
                </a:tc>
              </a:tr>
              <a:tr h="349623">
                <a:tc>
                  <a:txBody>
                    <a:bodyPr/>
                    <a:lstStyle/>
                    <a:p>
                      <a:pPr>
                        <a:defRPr sz="1100" b="0">
                          <a:solidFill>
                            <a:srgbClr val="000000"/>
                          </a:solidFill>
                          <a:latin typeface="Pooppins"/>
                        </a:defRPr>
                      </a:pPr>
                      <a:r>
                        <a:t>          5.11. Trade Analysis</a:t>
                      </a:r>
                    </a:p>
                  </a:txBody>
                  <a:tcPr>
                    <a:noFill/>
                    <a:lnL>
                      <a:noFill/>
                    </a:lnL>
                    <a:lnR>
                      <a:noFill/>
                    </a:lnR>
                    <a:lnT>
                      <a:noFill/>
                    </a:lnT>
                    <a:lnB>
                      <a:noFill/>
                    </a:lnB>
                  </a:tcPr>
                </a:tc>
                <a:tc>
                  <a:txBody>
                    <a:bodyPr/>
                    <a:lstStyle/>
                    <a:p>
                      <a:pPr>
                        <a:defRPr sz="1100" b="0">
                          <a:solidFill>
                            <a:srgbClr val="000000"/>
                          </a:solidFill>
                          <a:latin typeface="Pooppins"/>
                        </a:defRPr>
                      </a:pPr>
                      <a:r>
                        <a:t>          8.3. Mining Industry</a:t>
                      </a:r>
                    </a:p>
                  </a:txBody>
                  <a:tcPr>
                    <a:noFill/>
                    <a:lnL>
                      <a:noFill/>
                    </a:lnL>
                    <a:lnR>
                      <a:noFill/>
                    </a:lnR>
                    <a:lnT>
                      <a:noFill/>
                    </a:lnT>
                    <a:lnB>
                      <a:noFill/>
                    </a:lnB>
                  </a:tcPr>
                </a:tc>
              </a:tr>
              <a:tr h="349623">
                <a:tc>
                  <a:txBody>
                    <a:bodyPr/>
                    <a:lstStyle/>
                    <a:p>
                      <a:pPr>
                        <a:defRPr sz="1100" b="1">
                          <a:solidFill>
                            <a:srgbClr val="7030A0"/>
                          </a:solidFill>
                          <a:latin typeface="Pooppins"/>
                        </a:defRPr>
                      </a:pPr>
                      <a:r>
                        <a:t>6. Steel Slag Market Size by Product Type (2019-2032)</a:t>
                      </a:r>
                    </a:p>
                  </a:txBody>
                  <a:tcPr>
                    <a:noFill/>
                    <a:lnL>
                      <a:noFill/>
                    </a:lnL>
                    <a:lnR>
                      <a:noFill/>
                    </a:lnR>
                    <a:lnT>
                      <a:noFill/>
                    </a:lnT>
                    <a:lnB>
                      <a:noFill/>
                    </a:lnB>
                  </a:tcPr>
                </a:tc>
                <a:tc>
                  <a:txBody>
                    <a:bodyPr/>
                    <a:lstStyle/>
                    <a:p>
                      <a:pPr>
                        <a:defRPr sz="1100" b="0">
                          <a:solidFill>
                            <a:srgbClr val="000000"/>
                          </a:solidFill>
                          <a:latin typeface="Pooppins"/>
                        </a:defRPr>
                      </a:pPr>
                      <a:r>
                        <a:t>          8.4. Waste Management Industry</a:t>
                      </a:r>
                    </a:p>
                  </a:txBody>
                  <a:tcPr>
                    <a:noFill/>
                    <a:lnL>
                      <a:noFill/>
                    </a:lnL>
                    <a:lnR>
                      <a:noFill/>
                    </a:lnR>
                    <a:lnT>
                      <a:noFill/>
                    </a:lnT>
                    <a:lnB>
                      <a:noFill/>
                    </a:lnB>
                  </a:tcPr>
                </a:tc>
              </a:tr>
              <a:tr h="349623">
                <a:tc>
                  <a:txBody>
                    <a:bodyPr/>
                    <a:lstStyle/>
                    <a:p>
                      <a:pPr>
                        <a:defRPr sz="1100" b="0">
                          <a:solidFill>
                            <a:srgbClr val="000000"/>
                          </a:solidFill>
                          <a:latin typeface="Pooppins"/>
                        </a:defRPr>
                      </a:pPr>
                      <a:r>
                        <a:t>          6.1. Blast Furnace Slag</a:t>
                      </a:r>
                    </a:p>
                  </a:txBody>
                  <a:tcPr>
                    <a:noFill/>
                    <a:lnL>
                      <a:noFill/>
                    </a:lnL>
                    <a:lnR>
                      <a:noFill/>
                    </a:lnR>
                    <a:lnT>
                      <a:noFill/>
                    </a:lnT>
                    <a:lnB>
                      <a:noFill/>
                    </a:lnB>
                  </a:tcPr>
                </a:tc>
                <a:tc>
                  <a:txBody>
                    <a:bodyPr/>
                    <a:lstStyle/>
                    <a:p>
                      <a:pPr>
                        <a:defRPr sz="1100" b="0">
                          <a:solidFill>
                            <a:srgbClr val="000000"/>
                          </a:solidFill>
                          <a:latin typeface="Pooppins"/>
                        </a:defRPr>
                      </a:pPr>
                      <a:r>
                        <a:t>          8.5. Chemicals &amp; Fertilizers Industry</a:t>
                      </a:r>
                    </a:p>
                  </a:txBody>
                  <a:tcPr>
                    <a:noFill/>
                    <a:lnL>
                      <a:noFill/>
                    </a:lnL>
                    <a:lnR>
                      <a:noFill/>
                    </a:lnR>
                    <a:lnT>
                      <a:noFill/>
                    </a:lnT>
                    <a:lnB>
                      <a:noFill/>
                    </a:lnB>
                  </a:tcPr>
                </a:tc>
              </a:tr>
              <a:tr h="349623">
                <a:tc>
                  <a:txBody>
                    <a:bodyPr/>
                    <a:lstStyle/>
                    <a:p>
                      <a:pPr>
                        <a:defRPr sz="1100" b="0">
                          <a:solidFill>
                            <a:srgbClr val="000000"/>
                          </a:solidFill>
                          <a:latin typeface="Pooppins"/>
                        </a:defRPr>
                      </a:pPr>
                      <a:r>
                        <a:t>          6.2. Steelmaking Slag</a:t>
                      </a:r>
                    </a:p>
                  </a:txBody>
                  <a:tcPr>
                    <a:noFill/>
                    <a:lnL>
                      <a:noFill/>
                    </a:lnL>
                    <a:lnR>
                      <a:noFill/>
                    </a:lnR>
                    <a:lnT>
                      <a:noFill/>
                    </a:lnT>
                    <a:lnB>
                      <a:noFill/>
                    </a:lnB>
                  </a:tcPr>
                </a:tc>
                <a:tc>
                  <a:txBody>
                    <a:bodyPr/>
                    <a:lstStyle/>
                    <a:p>
                      <a:pPr>
                        <a:defRPr sz="1100" b="0">
                          <a:solidFill>
                            <a:srgbClr val="000000"/>
                          </a:solidFill>
                          <a:latin typeface="Pooppins"/>
                        </a:defRPr>
                      </a:pPr>
                      <a:r>
                        <a:t>          8.6. Other Industry</a:t>
                      </a:r>
                    </a:p>
                  </a:txBody>
                  <a:tcPr>
                    <a:noFill/>
                    <a:lnL>
                      <a:noFill/>
                    </a:lnL>
                    <a:lnR>
                      <a:noFill/>
                    </a:lnR>
                    <a:lnT>
                      <a:noFill/>
                    </a:lnT>
                    <a:lnB>
                      <a:noFill/>
                    </a:lnB>
                  </a:tcPr>
                </a:tc>
              </a:tr>
              <a:tr h="349623">
                <a:tc>
                  <a:txBody>
                    <a:bodyPr/>
                    <a:lstStyle/>
                    <a:p>
                      <a:pPr>
                        <a:defRPr sz="1100" b="1">
                          <a:solidFill>
                            <a:srgbClr val="7030A0"/>
                          </a:solidFill>
                          <a:latin typeface="Pooppins"/>
                        </a:defRPr>
                      </a:pPr>
                      <a:r>
                        <a:t>7. Steel Slag Market Size by Application (2019-2032)</a:t>
                      </a:r>
                    </a:p>
                  </a:txBody>
                  <a:tcPr>
                    <a:noFill/>
                    <a:lnL>
                      <a:noFill/>
                    </a:lnL>
                    <a:lnR>
                      <a:noFill/>
                    </a:lnR>
                    <a:lnT>
                      <a:noFill/>
                    </a:lnT>
                    <a:lnB>
                      <a:noFill/>
                    </a:lnB>
                  </a:tcPr>
                </a:tc>
                <a:tc>
                  <a:txBody>
                    <a:bodyPr/>
                    <a:lstStyle/>
                    <a:p>
                      <a:pPr>
                        <a:defRPr sz="1100" b="1">
                          <a:solidFill>
                            <a:srgbClr val="7030A0"/>
                          </a:solidFill>
                          <a:latin typeface="Pooppins"/>
                        </a:defRPr>
                      </a:pPr>
                      <a:r>
                        <a:t>9. Steel Slag Market Size by Distribution Channel (2019-2032)</a:t>
                      </a:r>
                    </a:p>
                  </a:txBody>
                  <a:tcPr>
                    <a:noFill/>
                    <a:lnL>
                      <a:noFill/>
                    </a:lnL>
                    <a:lnR>
                      <a:noFill/>
                    </a:lnR>
                    <a:lnT>
                      <a:noFill/>
                    </a:lnT>
                    <a:lnB>
                      <a:noFill/>
                    </a:lnB>
                  </a:tcPr>
                </a:tc>
              </a:tr>
              <a:tr h="349623">
                <a:tc>
                  <a:txBody>
                    <a:bodyPr/>
                    <a:lstStyle/>
                    <a:p>
                      <a:pPr>
                        <a:defRPr sz="1100" b="0">
                          <a:solidFill>
                            <a:srgbClr val="000000"/>
                          </a:solidFill>
                          <a:latin typeface="Pooppins"/>
                        </a:defRPr>
                      </a:pPr>
                      <a:r>
                        <a:t>          7.1. Building &amp; Construction</a:t>
                      </a:r>
                    </a:p>
                  </a:txBody>
                  <a:tcPr>
                    <a:noFill/>
                    <a:lnL>
                      <a:noFill/>
                    </a:lnL>
                    <a:lnR>
                      <a:noFill/>
                    </a:lnR>
                    <a:lnT>
                      <a:noFill/>
                    </a:lnT>
                    <a:lnB>
                      <a:noFill/>
                    </a:lnB>
                  </a:tcPr>
                </a:tc>
                <a:tc>
                  <a:txBody>
                    <a:bodyPr/>
                    <a:lstStyle/>
                    <a:p>
                      <a:pPr>
                        <a:defRPr sz="1100" b="0">
                          <a:solidFill>
                            <a:srgbClr val="000000"/>
                          </a:solidFill>
                          <a:latin typeface="Pooppins"/>
                        </a:defRPr>
                      </a:pPr>
                      <a:r>
                        <a:t>          9.1. Online</a:t>
                      </a:r>
                    </a:p>
                  </a:txBody>
                  <a:tcPr>
                    <a:noFill/>
                    <a:lnL>
                      <a:noFill/>
                    </a:lnL>
                    <a:lnR>
                      <a:noFill/>
                    </a:lnR>
                    <a:lnT>
                      <a:noFill/>
                    </a:lnT>
                    <a:lnB>
                      <a:noFill/>
                    </a:lnB>
                  </a:tcPr>
                </a:tc>
              </a:tr>
              <a:tr h="349623">
                <a:tc>
                  <a:txBody>
                    <a:bodyPr/>
                    <a:lstStyle/>
                    <a:p>
                      <a:pPr>
                        <a:defRPr sz="1100" b="0">
                          <a:solidFill>
                            <a:srgbClr val="000000"/>
                          </a:solidFill>
                          <a:latin typeface="Pooppins"/>
                        </a:defRPr>
                      </a:pPr>
                      <a:r>
                        <a:t>                    7.1.1. Cement &amp; Concrete</a:t>
                      </a:r>
                    </a:p>
                  </a:txBody>
                  <a:tcPr>
                    <a:noFill/>
                    <a:lnL>
                      <a:noFill/>
                    </a:lnL>
                    <a:lnR>
                      <a:noFill/>
                    </a:lnR>
                    <a:lnT>
                      <a:noFill/>
                    </a:lnT>
                    <a:lnB>
                      <a:noFill/>
                    </a:lnB>
                  </a:tcPr>
                </a:tc>
                <a:tc>
                  <a:txBody>
                    <a:bodyPr/>
                    <a:lstStyle/>
                    <a:p>
                      <a:pPr>
                        <a:defRPr sz="1100" b="0">
                          <a:solidFill>
                            <a:srgbClr val="000000"/>
                          </a:solidFill>
                          <a:latin typeface="Pooppins"/>
                        </a:defRPr>
                      </a:pPr>
                      <a:r>
                        <a:t>                    9.1.1. B2B</a:t>
                      </a:r>
                    </a:p>
                  </a:txBody>
                  <a:tcPr>
                    <a:noFill/>
                    <a:lnL>
                      <a:noFill/>
                    </a:lnL>
                    <a:lnR>
                      <a:noFill/>
                    </a:lnR>
                    <a:lnT>
                      <a:noFill/>
                    </a:lnT>
                    <a:lnB>
                      <a:noFill/>
                    </a:lnB>
                  </a:tcPr>
                </a:tc>
              </a:tr>
              <a:tr h="349623">
                <a:tc>
                  <a:txBody>
                    <a:bodyPr/>
                    <a:lstStyle/>
                    <a:p>
                      <a:pPr>
                        <a:defRPr sz="1100" b="0">
                          <a:solidFill>
                            <a:srgbClr val="000000"/>
                          </a:solidFill>
                          <a:latin typeface="Pooppins"/>
                        </a:defRPr>
                      </a:pPr>
                      <a:r>
                        <a:t>                    7.1.2. Road Construction &amp; Pavement</a:t>
                      </a:r>
                    </a:p>
                  </a:txBody>
                  <a:tcPr>
                    <a:noFill/>
                    <a:lnL>
                      <a:noFill/>
                    </a:lnL>
                    <a:lnR>
                      <a:noFill/>
                    </a:lnR>
                    <a:lnT>
                      <a:noFill/>
                    </a:lnT>
                    <a:lnB>
                      <a:noFill/>
                    </a:lnB>
                  </a:tcPr>
                </a:tc>
                <a:tc>
                  <a:txBody>
                    <a:bodyPr/>
                    <a:lstStyle/>
                    <a:p>
                      <a:pPr>
                        <a:defRPr sz="1100" b="0">
                          <a:solidFill>
                            <a:srgbClr val="000000"/>
                          </a:solidFill>
                          <a:latin typeface="Pooppins"/>
                        </a:defRPr>
                      </a:pPr>
                      <a:r>
                        <a:t>                    9.1.2. Distributors</a:t>
                      </a:r>
                    </a:p>
                  </a:txBody>
                  <a:tcPr>
                    <a:noFill/>
                    <a:lnL>
                      <a:noFill/>
                    </a:lnL>
                    <a:lnR>
                      <a:noFill/>
                    </a:lnR>
                    <a:lnT>
                      <a:noFill/>
                    </a:lnT>
                    <a:lnB>
                      <a:noFill/>
                    </a:lnB>
                  </a:tcPr>
                </a:tc>
              </a:tr>
              <a:tr h="349623">
                <a:tc>
                  <a:txBody>
                    <a:bodyPr/>
                    <a:lstStyle/>
                    <a:p>
                      <a:pPr>
                        <a:defRPr sz="1100" b="0">
                          <a:solidFill>
                            <a:srgbClr val="000000"/>
                          </a:solidFill>
                          <a:latin typeface="Pooppins"/>
                        </a:defRPr>
                      </a:pPr>
                      <a:r>
                        <a:t>                    7.1.3. Asphalt Aggregate</a:t>
                      </a:r>
                    </a:p>
                  </a:txBody>
                  <a:tcPr>
                    <a:noFill/>
                    <a:lnL>
                      <a:noFill/>
                    </a:lnL>
                    <a:lnR>
                      <a:noFill/>
                    </a:lnR>
                    <a:lnT>
                      <a:noFill/>
                    </a:lnT>
                    <a:lnB>
                      <a:noFill/>
                    </a:lnB>
                  </a:tcPr>
                </a:tc>
                <a:tc>
                  <a:txBody>
                    <a:bodyPr/>
                    <a:lstStyle/>
                    <a:p>
                      <a:pPr>
                        <a:defRPr sz="1100" b="0">
                          <a:solidFill>
                            <a:srgbClr val="000000"/>
                          </a:solidFill>
                          <a:latin typeface="Pooppins"/>
                        </a:defRPr>
                      </a:pPr>
                      <a:r>
                        <a:t>          9.2. Offline</a:t>
                      </a:r>
                    </a:p>
                  </a:txBody>
                  <a:tcPr>
                    <a:noFill/>
                    <a:lnL>
                      <a:noFill/>
                    </a:lnL>
                    <a:lnR>
                      <a:noFill/>
                    </a:lnR>
                    <a:lnT>
                      <a:noFill/>
                    </a:lnT>
                    <a:lnB>
                      <a:noFill/>
                    </a:lnB>
                  </a:tcPr>
                </a:tc>
              </a:tr>
              <a:tr h="349623">
                <a:tc>
                  <a:txBody>
                    <a:bodyPr/>
                    <a:lstStyle/>
                    <a:p>
                      <a:pPr>
                        <a:defRPr sz="1100" b="0">
                          <a:solidFill>
                            <a:srgbClr val="000000"/>
                          </a:solidFill>
                          <a:latin typeface="Pooppins"/>
                        </a:defRPr>
                      </a:pPr>
                      <a:r>
                        <a:t>          7.2. Fertilizers</a:t>
                      </a:r>
                    </a:p>
                  </a:txBody>
                  <a:tcPr>
                    <a:noFill/>
                    <a:lnL>
                      <a:noFill/>
                    </a:lnL>
                    <a:lnR>
                      <a:noFill/>
                    </a:lnR>
                    <a:lnT>
                      <a:noFill/>
                    </a:lnT>
                    <a:lnB>
                      <a:noFill/>
                    </a:lnB>
                  </a:tcPr>
                </a:tc>
                <a:tc>
                  <a:txBody>
                    <a:bodyPr/>
                    <a:lstStyle/>
                    <a:p>
                      <a:pPr>
                        <a:defRPr sz="1100" b="0">
                          <a:solidFill>
                            <a:srgbClr val="000000"/>
                          </a:solidFill>
                          <a:latin typeface="Pooppins"/>
                        </a:defRPr>
                      </a:pPr>
                      <a:r>
                        <a:t>                    9.2.1. B2B</a:t>
                      </a:r>
                    </a:p>
                  </a:txBody>
                  <a:tcPr>
                    <a:noFill/>
                    <a:lnL>
                      <a:noFill/>
                    </a:lnL>
                    <a:lnR>
                      <a:noFill/>
                    </a:lnR>
                    <a:lnT>
                      <a:noFill/>
                    </a:lnT>
                    <a:lnB>
                      <a:noFill/>
                    </a:lnB>
                  </a:tcPr>
                </a:tc>
              </a:tr>
              <a:tr h="349623">
                <a:tc>
                  <a:txBody>
                    <a:bodyPr/>
                    <a:lstStyle/>
                    <a:p>
                      <a:pPr>
                        <a:defRPr sz="1100" b="0">
                          <a:solidFill>
                            <a:srgbClr val="000000"/>
                          </a:solidFill>
                          <a:latin typeface="Pooppins"/>
                        </a:defRPr>
                      </a:pPr>
                      <a:r>
                        <a:t>          7.3. Railways (Ballast)</a:t>
                      </a:r>
                    </a:p>
                  </a:txBody>
                  <a:tcPr>
                    <a:noFill/>
                    <a:lnL>
                      <a:noFill/>
                    </a:lnL>
                    <a:lnR>
                      <a:noFill/>
                    </a:lnR>
                    <a:lnT>
                      <a:noFill/>
                    </a:lnT>
                    <a:lnB>
                      <a:noFill/>
                    </a:lnB>
                  </a:tcPr>
                </a:tc>
                <a:tc>
                  <a:txBody>
                    <a:bodyPr/>
                    <a:lstStyle/>
                    <a:p>
                      <a:pPr>
                        <a:defRPr sz="1100" b="0">
                          <a:solidFill>
                            <a:srgbClr val="000000"/>
                          </a:solidFill>
                          <a:latin typeface="Pooppins"/>
                        </a:defRPr>
                      </a:pPr>
                      <a:r>
                        <a:t>                    9.2.2. Distributors</a:t>
                      </a:r>
                    </a:p>
                  </a:txBody>
                  <a:tcPr>
                    <a:noFill/>
                    <a:lnL>
                      <a:noFill/>
                    </a:lnL>
                    <a:lnR>
                      <a:noFill/>
                    </a:lnR>
                    <a:lnT>
                      <a:noFill/>
                    </a:lnT>
                    <a:lnB>
                      <a:noFill/>
                    </a:lnB>
                  </a:tcPr>
                </a:tc>
              </a:tr>
              <a:tr h="349623">
                <a:tc>
                  <a:txBody>
                    <a:bodyPr/>
                    <a:lstStyle/>
                    <a:p>
                      <a:pPr>
                        <a:defRPr sz="1100" b="0">
                          <a:solidFill>
                            <a:srgbClr val="000000"/>
                          </a:solidFill>
                          <a:latin typeface="Pooppins"/>
                        </a:defRPr>
                      </a:pPr>
                      <a:r>
                        <a:t>          7.4. Mining &amp; Metallurgical Processing</a:t>
                      </a:r>
                    </a:p>
                  </a:txBody>
                  <a:tcPr>
                    <a:noFill/>
                    <a:lnL>
                      <a:noFill/>
                    </a:lnL>
                    <a:lnR>
                      <a:noFill/>
                    </a:lnR>
                    <a:lnT>
                      <a:noFill/>
                    </a:lnT>
                    <a:lnB>
                      <a:noFill/>
                    </a:lnB>
                  </a:tcPr>
                </a:tc>
                <a:tc>
                  <a:txBody>
                    <a:bodyPr/>
                    <a:lstStyle/>
                    <a:p>
                      <a:pPr>
                        <a:defRPr sz="1100" b="1">
                          <a:solidFill>
                            <a:srgbClr val="7030A0"/>
                          </a:solidFill>
                          <a:latin typeface="Pooppins"/>
                        </a:defRPr>
                      </a:pPr>
                      <a:r>
                        <a:t>10. Steel Slag Market Size by Region (2019-2032)</a:t>
                      </a:r>
                    </a:p>
                  </a:txBody>
                  <a:tcPr>
                    <a:noFill/>
                    <a:lnL>
                      <a:noFill/>
                    </a:lnL>
                    <a:lnR>
                      <a:noFill/>
                    </a:lnR>
                    <a:lnT>
                      <a:noFill/>
                    </a:lnT>
                    <a:lnB>
                      <a:noFill/>
                    </a:lnB>
                  </a:tcPr>
                </a:tc>
              </a:tr>
              <a:tr h="349623">
                <a:tc>
                  <a:txBody>
                    <a:bodyPr/>
                    <a:lstStyle/>
                    <a:p>
                      <a:pPr>
                        <a:defRPr sz="1100" b="0">
                          <a:solidFill>
                            <a:srgbClr val="000000"/>
                          </a:solidFill>
                          <a:latin typeface="Pooppins"/>
                        </a:defRPr>
                      </a:pPr>
                      <a:r>
                        <a:t>          7.5. Wastewater Treatment</a:t>
                      </a:r>
                    </a:p>
                  </a:txBody>
                  <a:tcPr>
                    <a:noFill/>
                    <a:lnL>
                      <a:noFill/>
                    </a:lnL>
                    <a:lnR>
                      <a:noFill/>
                    </a:lnR>
                    <a:lnT>
                      <a:noFill/>
                    </a:lnT>
                    <a:lnB>
                      <a:noFill/>
                    </a:lnB>
                  </a:tcPr>
                </a:tc>
                <a:tc>
                  <a:txBody>
                    <a:bodyPr/>
                    <a:lstStyle/>
                    <a:p>
                      <a:pPr>
                        <a:defRPr sz="1100" b="0">
                          <a:solidFill>
                            <a:srgbClr val="000000"/>
                          </a:solidFill>
                          <a:latin typeface="Pooppins"/>
                        </a:defRPr>
                      </a:pPr>
                      <a:r>
                        <a:t>          10.1. North America (By Product Type, By Application, By End User Industry, By Distribution Channel)</a:t>
                      </a:r>
                    </a:p>
                  </a:txBody>
                  <a:tcPr>
                    <a:noFill/>
                    <a:lnL>
                      <a:noFill/>
                    </a:lnL>
                    <a:lnR>
                      <a:noFill/>
                    </a:lnR>
                    <a:lnT>
                      <a:noFill/>
                    </a:lnT>
                    <a:lnB>
                      <a:noFill/>
                    </a:lnB>
                  </a:tcPr>
                </a:tc>
              </a:tr>
              <a:tr h="349623">
                <a:tc>
                  <a:txBody>
                    <a:bodyPr/>
                    <a:lstStyle/>
                    <a:p>
                      <a:pPr>
                        <a:defRPr sz="1100" b="0">
                          <a:solidFill>
                            <a:srgbClr val="000000"/>
                          </a:solidFill>
                          <a:latin typeface="Pooppins"/>
                        </a:defRPr>
                      </a:pPr>
                      <a:r>
                        <a:t>          7.6. Others</a:t>
                      </a:r>
                    </a:p>
                  </a:txBody>
                  <a:tcPr>
                    <a:noFill/>
                    <a:lnL>
                      <a:noFill/>
                    </a:lnL>
                    <a:lnR>
                      <a:noFill/>
                    </a:lnR>
                    <a:lnT>
                      <a:noFill/>
                    </a:lnT>
                    <a:lnB>
                      <a:noFill/>
                    </a:lnB>
                  </a:tcPr>
                </a:tc>
                <a:tc>
                  <a:txBody>
                    <a:bodyPr/>
                    <a:lstStyle/>
                    <a:p>
                      <a:pPr>
                        <a:defRPr sz="1100" b="0">
                          <a:solidFill>
                            <a:srgbClr val="000000"/>
                          </a:solidFill>
                          <a:latin typeface="Pooppins"/>
                        </a:defRPr>
                      </a:pPr>
                      <a:r>
                        <a:t>                    10.1.1. US</a:t>
                      </a:r>
                    </a:p>
                  </a:txBody>
                  <a:tcPr>
                    <a:noFill/>
                    <a:lnL>
                      <a:noFill/>
                    </a:lnL>
                    <a:lnR>
                      <a:noFill/>
                    </a:lnR>
                    <a:lnT>
                      <a:noFill/>
                    </a:lnT>
                    <a:lnB>
                      <a:noFill/>
                    </a:lnB>
                  </a:tcPr>
                </a:tc>
              </a:tr>
              <a:tr h="349623">
                <a:tc>
                  <a:txBody>
                    <a:bodyPr/>
                    <a:lstStyle/>
                    <a:p>
                      <a:pPr>
                        <a:defRPr sz="1100" b="1">
                          <a:solidFill>
                            <a:srgbClr val="7030A0"/>
                          </a:solidFill>
                          <a:latin typeface="Pooppins"/>
                        </a:defRPr>
                      </a:pPr>
                      <a:r>
                        <a:t>8. Steel Slag Market Size by End User Industry (2019-2032)</a:t>
                      </a:r>
                    </a:p>
                  </a:txBody>
                  <a:tcPr>
                    <a:noFill/>
                    <a:lnL>
                      <a:noFill/>
                    </a:lnL>
                    <a:lnR>
                      <a:noFill/>
                    </a:lnR>
                    <a:lnT>
                      <a:noFill/>
                    </a:lnT>
                    <a:lnB>
                      <a:noFill/>
                    </a:lnB>
                  </a:tcPr>
                </a:tc>
                <a:tc>
                  <a:txBody>
                    <a:bodyPr/>
                    <a:lstStyle/>
                    <a:p>
                      <a:pPr>
                        <a:defRPr sz="1100" b="0">
                          <a:solidFill>
                            <a:srgbClr val="000000"/>
                          </a:solidFill>
                          <a:latin typeface="Pooppins"/>
                        </a:defRPr>
                      </a:pPr>
                      <a:r>
                        <a:t>                    10.1.2. Canada</a:t>
                      </a:r>
                    </a:p>
                  </a:txBody>
                  <a:tcPr>
                    <a:noFill/>
                    <a:lnL>
                      <a:noFill/>
                    </a:lnL>
                    <a:lnR>
                      <a:noFill/>
                    </a:lnR>
                    <a:lnT>
                      <a:noFill/>
                    </a:lnT>
                    <a:lnB>
                      <a:noFill/>
                    </a:lnB>
                  </a:tcPr>
                </a:tc>
              </a:tr>
              <a:tr h="349632">
                <a:tc>
                  <a:txBody>
                    <a:bodyPr/>
                    <a:lstStyle/>
                    <a:p>
                      <a:pPr>
                        <a:defRPr sz="1100" b="0">
                          <a:solidFill>
                            <a:srgbClr val="000000"/>
                          </a:solidFill>
                          <a:latin typeface="Pooppins"/>
                        </a:defRPr>
                      </a:pPr>
                      <a:r>
                        <a:t>          8.1. Construction &amp; Infrastructure Industry</a:t>
                      </a:r>
                    </a:p>
                  </a:txBody>
                  <a:tcPr>
                    <a:noFill/>
                    <a:lnL>
                      <a:noFill/>
                    </a:lnL>
                    <a:lnR>
                      <a:noFill/>
                    </a:lnR>
                    <a:lnT>
                      <a:noFill/>
                    </a:lnT>
                    <a:lnB>
                      <a:noFill/>
                    </a:lnB>
                  </a:tcPr>
                </a:tc>
                <a:tc>
                  <a:txBody>
                    <a:bodyPr/>
                    <a:lstStyle/>
                    <a:p>
                      <a:pPr>
                        <a:defRPr sz="1100" b="0">
                          <a:solidFill>
                            <a:srgbClr val="000000"/>
                          </a:solidFill>
                          <a:latin typeface="Pooppins"/>
                        </a:defRPr>
                      </a:pPr>
                      <a:r>
                        <a:t>          10.2. Europe (By Product Type, By Application, By End User Industry, By Distribution Channel)</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10.2.1. UK</a:t>
                      </a:r>
                    </a:p>
                  </a:txBody>
                  <a:tcPr>
                    <a:noFill/>
                    <a:lnL>
                      <a:noFill/>
                    </a:lnL>
                    <a:lnR>
                      <a:noFill/>
                    </a:lnR>
                    <a:lnT>
                      <a:noFill/>
                    </a:lnT>
                    <a:lnB>
                      <a:noFill/>
                    </a:lnB>
                  </a:tcPr>
                </a:tc>
                <a:tc>
                  <a:txBody>
                    <a:bodyPr/>
                    <a:lstStyle/>
                    <a:p>
                      <a:pPr>
                        <a:defRPr sz="1100" b="0">
                          <a:solidFill>
                            <a:srgbClr val="000000"/>
                          </a:solidFill>
                          <a:latin typeface="Pooppins"/>
                        </a:defRPr>
                      </a:pPr>
                      <a:r>
                        <a:t>                    10.5.1. GCC Countries</a:t>
                      </a:r>
                    </a:p>
                  </a:txBody>
                  <a:tcPr>
                    <a:noFill/>
                    <a:lnL>
                      <a:noFill/>
                    </a:lnL>
                    <a:lnR>
                      <a:noFill/>
                    </a:lnR>
                    <a:lnT>
                      <a:noFill/>
                    </a:lnT>
                    <a:lnB>
                      <a:noFill/>
                    </a:lnB>
                  </a:tcPr>
                </a:tc>
              </a:tr>
              <a:tr h="349623">
                <a:tc>
                  <a:txBody>
                    <a:bodyPr/>
                    <a:lstStyle/>
                    <a:p>
                      <a:pPr>
                        <a:defRPr sz="1100" b="0">
                          <a:solidFill>
                            <a:srgbClr val="000000"/>
                          </a:solidFill>
                          <a:latin typeface="Pooppins"/>
                        </a:defRPr>
                      </a:pPr>
                      <a:r>
                        <a:t>                    10.2.2. Germany</a:t>
                      </a:r>
                    </a:p>
                  </a:txBody>
                  <a:tcPr>
                    <a:noFill/>
                    <a:lnL>
                      <a:noFill/>
                    </a:lnL>
                    <a:lnR>
                      <a:noFill/>
                    </a:lnR>
                    <a:lnT>
                      <a:noFill/>
                    </a:lnT>
                    <a:lnB>
                      <a:noFill/>
                    </a:lnB>
                  </a:tcPr>
                </a:tc>
                <a:tc>
                  <a:txBody>
                    <a:bodyPr/>
                    <a:lstStyle/>
                    <a:p>
                      <a:pPr>
                        <a:defRPr sz="1100" b="0">
                          <a:solidFill>
                            <a:srgbClr val="000000"/>
                          </a:solidFill>
                          <a:latin typeface="Pooppins"/>
                        </a:defRPr>
                      </a:pPr>
                      <a:r>
                        <a:t>                    10.5.2. South Africa</a:t>
                      </a:r>
                    </a:p>
                  </a:txBody>
                  <a:tcPr>
                    <a:noFill/>
                    <a:lnL>
                      <a:noFill/>
                    </a:lnL>
                    <a:lnR>
                      <a:noFill/>
                    </a:lnR>
                    <a:lnT>
                      <a:noFill/>
                    </a:lnT>
                    <a:lnB>
                      <a:noFill/>
                    </a:lnB>
                  </a:tcPr>
                </a:tc>
              </a:tr>
              <a:tr h="349623">
                <a:tc>
                  <a:txBody>
                    <a:bodyPr/>
                    <a:lstStyle/>
                    <a:p>
                      <a:pPr>
                        <a:defRPr sz="1100" b="0">
                          <a:solidFill>
                            <a:srgbClr val="000000"/>
                          </a:solidFill>
                          <a:latin typeface="Pooppins"/>
                        </a:defRPr>
                      </a:pPr>
                      <a:r>
                        <a:t>                    10.2.3. Spain</a:t>
                      </a:r>
                    </a:p>
                  </a:txBody>
                  <a:tcPr>
                    <a:noFill/>
                    <a:lnL>
                      <a:noFill/>
                    </a:lnL>
                    <a:lnR>
                      <a:noFill/>
                    </a:lnR>
                    <a:lnT>
                      <a:noFill/>
                    </a:lnT>
                    <a:lnB>
                      <a:noFill/>
                    </a:lnB>
                  </a:tcPr>
                </a:tc>
                <a:tc>
                  <a:txBody>
                    <a:bodyPr/>
                    <a:lstStyle/>
                    <a:p>
                      <a:pPr>
                        <a:defRPr sz="1100" b="0">
                          <a:solidFill>
                            <a:srgbClr val="000000"/>
                          </a:solidFill>
                          <a:latin typeface="Pooppins"/>
                        </a:defRPr>
                      </a:pPr>
                      <a:r>
                        <a:t>                    10.5.3. Rest of Middle East &amp; Africa</a:t>
                      </a:r>
                    </a:p>
                  </a:txBody>
                  <a:tcPr>
                    <a:noFill/>
                    <a:lnL>
                      <a:noFill/>
                    </a:lnL>
                    <a:lnR>
                      <a:noFill/>
                    </a:lnR>
                    <a:lnT>
                      <a:noFill/>
                    </a:lnT>
                    <a:lnB>
                      <a:noFill/>
                    </a:lnB>
                  </a:tcPr>
                </a:tc>
              </a:tr>
              <a:tr h="349623">
                <a:tc>
                  <a:txBody>
                    <a:bodyPr/>
                    <a:lstStyle/>
                    <a:p>
                      <a:pPr>
                        <a:defRPr sz="1100" b="0">
                          <a:solidFill>
                            <a:srgbClr val="000000"/>
                          </a:solidFill>
                          <a:latin typeface="Pooppins"/>
                        </a:defRPr>
                      </a:pPr>
                      <a:r>
                        <a:t>                    10.2.4. France</a:t>
                      </a:r>
                    </a:p>
                  </a:txBody>
                  <a:tcPr>
                    <a:noFill/>
                    <a:lnL>
                      <a:noFill/>
                    </a:lnL>
                    <a:lnR>
                      <a:noFill/>
                    </a:lnR>
                    <a:lnT>
                      <a:noFill/>
                    </a:lnT>
                    <a:lnB>
                      <a:noFill/>
                    </a:lnB>
                  </a:tcPr>
                </a:tc>
                <a:tc>
                  <a:txBody>
                    <a:bodyPr/>
                    <a:lstStyle/>
                    <a:p>
                      <a:pPr>
                        <a:defRPr sz="1100" b="1">
                          <a:solidFill>
                            <a:srgbClr val="7030A0"/>
                          </a:solidFill>
                          <a:latin typeface="Pooppins"/>
                        </a:defRPr>
                      </a:pPr>
                      <a:r>
                        <a:t>11. Competitive Landscape</a:t>
                      </a:r>
                    </a:p>
                  </a:txBody>
                  <a:tcPr>
                    <a:noFill/>
                    <a:lnL>
                      <a:noFill/>
                    </a:lnL>
                    <a:lnR>
                      <a:noFill/>
                    </a:lnR>
                    <a:lnT>
                      <a:noFill/>
                    </a:lnT>
                    <a:lnB>
                      <a:noFill/>
                    </a:lnB>
                  </a:tcPr>
                </a:tc>
              </a:tr>
              <a:tr h="349623">
                <a:tc>
                  <a:txBody>
                    <a:bodyPr/>
                    <a:lstStyle/>
                    <a:p>
                      <a:pPr>
                        <a:defRPr sz="1100" b="0">
                          <a:solidFill>
                            <a:srgbClr val="000000"/>
                          </a:solidFill>
                          <a:latin typeface="Pooppins"/>
                        </a:defRPr>
                      </a:pPr>
                      <a:r>
                        <a:t>                    10.2.5. Italy</a:t>
                      </a:r>
                    </a:p>
                  </a:txBody>
                  <a:tcPr>
                    <a:noFill/>
                    <a:lnL>
                      <a:noFill/>
                    </a:lnL>
                    <a:lnR>
                      <a:noFill/>
                    </a:lnR>
                    <a:lnT>
                      <a:noFill/>
                    </a:lnT>
                    <a:lnB>
                      <a:noFill/>
                    </a:lnB>
                  </a:tcPr>
                </a:tc>
                <a:tc>
                  <a:txBody>
                    <a:bodyPr/>
                    <a:lstStyle/>
                    <a:p>
                      <a:pPr>
                        <a:defRPr sz="1100" b="0">
                          <a:solidFill>
                            <a:srgbClr val="000000"/>
                          </a:solidFill>
                          <a:latin typeface="Pooppins"/>
                        </a:defRPr>
                      </a:pPr>
                      <a:r>
                        <a:t>          11.1. Competitive Dashboard</a:t>
                      </a:r>
                    </a:p>
                  </a:txBody>
                  <a:tcPr>
                    <a:noFill/>
                    <a:lnL>
                      <a:noFill/>
                    </a:lnL>
                    <a:lnR>
                      <a:noFill/>
                    </a:lnR>
                    <a:lnT>
                      <a:noFill/>
                    </a:lnT>
                    <a:lnB>
                      <a:noFill/>
                    </a:lnB>
                  </a:tcPr>
                </a:tc>
              </a:tr>
              <a:tr h="349623">
                <a:tc>
                  <a:txBody>
                    <a:bodyPr/>
                    <a:lstStyle/>
                    <a:p>
                      <a:pPr>
                        <a:defRPr sz="1100" b="0">
                          <a:solidFill>
                            <a:srgbClr val="000000"/>
                          </a:solidFill>
                          <a:latin typeface="Pooppins"/>
                        </a:defRPr>
                      </a:pPr>
                      <a:r>
                        <a:t>                    10.2.6. Rest of Europe</a:t>
                      </a:r>
                    </a:p>
                  </a:txBody>
                  <a:tcPr>
                    <a:noFill/>
                    <a:lnL>
                      <a:noFill/>
                    </a:lnL>
                    <a:lnR>
                      <a:noFill/>
                    </a:lnR>
                    <a:lnT>
                      <a:noFill/>
                    </a:lnT>
                    <a:lnB>
                      <a:noFill/>
                    </a:lnB>
                  </a:tcPr>
                </a:tc>
                <a:tc>
                  <a:txBody>
                    <a:bodyPr/>
                    <a:lstStyle/>
                    <a:p>
                      <a:pPr>
                        <a:defRPr sz="1100" b="0">
                          <a:solidFill>
                            <a:srgbClr val="000000"/>
                          </a:solidFill>
                          <a:latin typeface="Pooppins"/>
                        </a:defRPr>
                      </a:pPr>
                      <a:r>
                        <a:t>          11.2. Market Positioning of Key Players, 2024</a:t>
                      </a:r>
                    </a:p>
                  </a:txBody>
                  <a:tcPr>
                    <a:noFill/>
                    <a:lnL>
                      <a:noFill/>
                    </a:lnL>
                    <a:lnR>
                      <a:noFill/>
                    </a:lnR>
                    <a:lnT>
                      <a:noFill/>
                    </a:lnT>
                    <a:lnB>
                      <a:noFill/>
                    </a:lnB>
                  </a:tcPr>
                </a:tc>
              </a:tr>
              <a:tr h="349623">
                <a:tc>
                  <a:txBody>
                    <a:bodyPr/>
                    <a:lstStyle/>
                    <a:p>
                      <a:pPr>
                        <a:defRPr sz="1100" b="0">
                          <a:solidFill>
                            <a:srgbClr val="000000"/>
                          </a:solidFill>
                          <a:latin typeface="Pooppins"/>
                        </a:defRPr>
                      </a:pPr>
                      <a:r>
                        <a:t>          10.3. Asia-Pacific (By Product Type, By Application, By End User Industry, By Distribution Channel)</a:t>
                      </a:r>
                    </a:p>
                  </a:txBody>
                  <a:tcPr>
                    <a:noFill/>
                    <a:lnL>
                      <a:noFill/>
                    </a:lnL>
                    <a:lnR>
                      <a:noFill/>
                    </a:lnR>
                    <a:lnT>
                      <a:noFill/>
                    </a:lnT>
                    <a:lnB>
                      <a:noFill/>
                    </a:lnB>
                  </a:tcPr>
                </a:tc>
                <a:tc>
                  <a:txBody>
                    <a:bodyPr/>
                    <a:lstStyle/>
                    <a:p>
                      <a:pPr>
                        <a:defRPr sz="1100" b="0">
                          <a:solidFill>
                            <a:srgbClr val="000000"/>
                          </a:solidFill>
                          <a:latin typeface="Pooppins"/>
                        </a:defRPr>
                      </a:pPr>
                      <a:r>
                        <a:t>          11.3. Strategies Adopted by Key Market Players</a:t>
                      </a:r>
                    </a:p>
                  </a:txBody>
                  <a:tcPr>
                    <a:noFill/>
                    <a:lnL>
                      <a:noFill/>
                    </a:lnL>
                    <a:lnR>
                      <a:noFill/>
                    </a:lnR>
                    <a:lnT>
                      <a:noFill/>
                    </a:lnT>
                    <a:lnB>
                      <a:noFill/>
                    </a:lnB>
                  </a:tcPr>
                </a:tc>
              </a:tr>
              <a:tr h="349623">
                <a:tc>
                  <a:txBody>
                    <a:bodyPr/>
                    <a:lstStyle/>
                    <a:p>
                      <a:pPr>
                        <a:defRPr sz="1100" b="0">
                          <a:solidFill>
                            <a:srgbClr val="000000"/>
                          </a:solidFill>
                          <a:latin typeface="Pooppins"/>
                        </a:defRPr>
                      </a:pPr>
                      <a:r>
                        <a:t>                    10.3.1. China</a:t>
                      </a:r>
                    </a:p>
                  </a:txBody>
                  <a:tcPr>
                    <a:noFill/>
                    <a:lnL>
                      <a:noFill/>
                    </a:lnL>
                    <a:lnR>
                      <a:noFill/>
                    </a:lnR>
                    <a:lnT>
                      <a:noFill/>
                    </a:lnT>
                    <a:lnB>
                      <a:noFill/>
                    </a:lnB>
                  </a:tcPr>
                </a:tc>
                <a:tc>
                  <a:txBody>
                    <a:bodyPr/>
                    <a:lstStyle/>
                    <a:p>
                      <a:pPr>
                        <a:defRPr sz="1100" b="0">
                          <a:solidFill>
                            <a:srgbClr val="000000"/>
                          </a:solidFill>
                          <a:latin typeface="Pooppins"/>
                        </a:defRPr>
                      </a:pPr>
                      <a:r>
                        <a:t>          11.4. Recent Developments in the Market</a:t>
                      </a:r>
                    </a:p>
                  </a:txBody>
                  <a:tcPr>
                    <a:noFill/>
                    <a:lnL>
                      <a:noFill/>
                    </a:lnL>
                    <a:lnR>
                      <a:noFill/>
                    </a:lnR>
                    <a:lnT>
                      <a:noFill/>
                    </a:lnT>
                    <a:lnB>
                      <a:noFill/>
                    </a:lnB>
                  </a:tcPr>
                </a:tc>
              </a:tr>
              <a:tr h="349623">
                <a:tc>
                  <a:txBody>
                    <a:bodyPr/>
                    <a:lstStyle/>
                    <a:p>
                      <a:pPr>
                        <a:defRPr sz="1100" b="0">
                          <a:solidFill>
                            <a:srgbClr val="000000"/>
                          </a:solidFill>
                          <a:latin typeface="Pooppins"/>
                        </a:defRPr>
                      </a:pPr>
                      <a:r>
                        <a:t>                    10.3.2. India</a:t>
                      </a:r>
                    </a:p>
                  </a:txBody>
                  <a:tcPr>
                    <a:noFill/>
                    <a:lnL>
                      <a:noFill/>
                    </a:lnL>
                    <a:lnR>
                      <a:noFill/>
                    </a:lnR>
                    <a:lnT>
                      <a:noFill/>
                    </a:lnT>
                    <a:lnB>
                      <a:noFill/>
                    </a:lnB>
                  </a:tcPr>
                </a:tc>
                <a:tc>
                  <a:txBody>
                    <a:bodyPr/>
                    <a:lstStyle/>
                    <a:p>
                      <a:pPr>
                        <a:defRPr sz="1100" b="0">
                          <a:solidFill>
                            <a:srgbClr val="000000"/>
                          </a:solidFill>
                          <a:latin typeface="Pooppins"/>
                        </a:defRPr>
                      </a:pPr>
                      <a:r>
                        <a:t>          11.5. Company Market Share Analysis, 2024</a:t>
                      </a:r>
                    </a:p>
                  </a:txBody>
                  <a:tcPr>
                    <a:noFill/>
                    <a:lnL>
                      <a:noFill/>
                    </a:lnL>
                    <a:lnR>
                      <a:noFill/>
                    </a:lnR>
                    <a:lnT>
                      <a:noFill/>
                    </a:lnT>
                    <a:lnB>
                      <a:noFill/>
                    </a:lnB>
                  </a:tcPr>
                </a:tc>
              </a:tr>
              <a:tr h="349623">
                <a:tc>
                  <a:txBody>
                    <a:bodyPr/>
                    <a:lstStyle/>
                    <a:p>
                      <a:pPr>
                        <a:defRPr sz="1100" b="0">
                          <a:solidFill>
                            <a:srgbClr val="000000"/>
                          </a:solidFill>
                          <a:latin typeface="Pooppins"/>
                        </a:defRPr>
                      </a:pPr>
                      <a:r>
                        <a:t>                    10.3.3. Japan</a:t>
                      </a:r>
                    </a:p>
                  </a:txBody>
                  <a:tcPr>
                    <a:noFill/>
                    <a:lnL>
                      <a:noFill/>
                    </a:lnL>
                    <a:lnR>
                      <a:noFill/>
                    </a:lnR>
                    <a:lnT>
                      <a:noFill/>
                    </a:lnT>
                    <a:lnB>
                      <a:noFill/>
                    </a:lnB>
                  </a:tcPr>
                </a:tc>
                <a:tc>
                  <a:txBody>
                    <a:bodyPr/>
                    <a:lstStyle/>
                    <a:p>
                      <a:pPr>
                        <a:defRPr sz="1100" b="1">
                          <a:solidFill>
                            <a:srgbClr val="7030A0"/>
                          </a:solidFill>
                          <a:latin typeface="Pooppins"/>
                        </a:defRPr>
                      </a:pPr>
                      <a:r>
                        <a:t>12. Key Company Profiles</a:t>
                      </a:r>
                    </a:p>
                  </a:txBody>
                  <a:tcPr>
                    <a:noFill/>
                    <a:lnL>
                      <a:noFill/>
                    </a:lnL>
                    <a:lnR>
                      <a:noFill/>
                    </a:lnR>
                    <a:lnT>
                      <a:noFill/>
                    </a:lnT>
                    <a:lnB>
                      <a:noFill/>
                    </a:lnB>
                  </a:tcPr>
                </a:tc>
              </a:tr>
              <a:tr h="349623">
                <a:tc>
                  <a:txBody>
                    <a:bodyPr/>
                    <a:lstStyle/>
                    <a:p>
                      <a:pPr>
                        <a:defRPr sz="1100" b="0">
                          <a:solidFill>
                            <a:srgbClr val="000000"/>
                          </a:solidFill>
                          <a:latin typeface="Pooppins"/>
                        </a:defRPr>
                      </a:pPr>
                      <a:r>
                        <a:t>                    10.3.4. South Korea</a:t>
                      </a:r>
                    </a:p>
                  </a:txBody>
                  <a:tcPr>
                    <a:noFill/>
                    <a:lnL>
                      <a:noFill/>
                    </a:lnL>
                    <a:lnR>
                      <a:noFill/>
                    </a:lnR>
                    <a:lnT>
                      <a:noFill/>
                    </a:lnT>
                    <a:lnB>
                      <a:noFill/>
                    </a:lnB>
                  </a:tcPr>
                </a:tc>
                <a:tc>
                  <a:txBody>
                    <a:bodyPr/>
                    <a:lstStyle/>
                    <a:p>
                      <a:pPr>
                        <a:defRPr sz="1100" b="0">
                          <a:solidFill>
                            <a:srgbClr val="000000"/>
                          </a:solidFill>
                          <a:latin typeface="Pooppins"/>
                        </a:defRPr>
                      </a:pPr>
                      <a:r>
                        <a:t>          12.1. Nippon Steel Corporation</a:t>
                      </a:r>
                    </a:p>
                  </a:txBody>
                  <a:tcPr>
                    <a:noFill/>
                    <a:lnL>
                      <a:noFill/>
                    </a:lnL>
                    <a:lnR>
                      <a:noFill/>
                    </a:lnR>
                    <a:lnT>
                      <a:noFill/>
                    </a:lnT>
                    <a:lnB>
                      <a:noFill/>
                    </a:lnB>
                  </a:tcPr>
                </a:tc>
              </a:tr>
              <a:tr h="349623">
                <a:tc>
                  <a:txBody>
                    <a:bodyPr/>
                    <a:lstStyle/>
                    <a:p>
                      <a:pPr>
                        <a:defRPr sz="1100" b="0">
                          <a:solidFill>
                            <a:srgbClr val="000000"/>
                          </a:solidFill>
                          <a:latin typeface="Pooppins"/>
                        </a:defRPr>
                      </a:pPr>
                      <a:r>
                        <a:t>                    10.3.5. Rest of Asia Pacific</a:t>
                      </a:r>
                    </a:p>
                  </a:txBody>
                  <a:tcPr>
                    <a:noFill/>
                    <a:lnL>
                      <a:noFill/>
                    </a:lnL>
                    <a:lnR>
                      <a:noFill/>
                    </a:lnR>
                    <a:lnT>
                      <a:noFill/>
                    </a:lnT>
                    <a:lnB>
                      <a:noFill/>
                    </a:lnB>
                  </a:tcPr>
                </a:tc>
                <a:tc>
                  <a:txBody>
                    <a:bodyPr/>
                    <a:lstStyle/>
                    <a:p>
                      <a:pPr>
                        <a:defRPr sz="1100" b="0">
                          <a:solidFill>
                            <a:srgbClr val="000000"/>
                          </a:solidFill>
                          <a:latin typeface="Pooppins"/>
                        </a:defRPr>
                      </a:pPr>
                      <a:r>
                        <a:t>                    12.1.1. Company Overview</a:t>
                      </a:r>
                    </a:p>
                  </a:txBody>
                  <a:tcPr>
                    <a:noFill/>
                    <a:lnL>
                      <a:noFill/>
                    </a:lnL>
                    <a:lnR>
                      <a:noFill/>
                    </a:lnR>
                    <a:lnT>
                      <a:noFill/>
                    </a:lnT>
                    <a:lnB>
                      <a:noFill/>
                    </a:lnB>
                  </a:tcPr>
                </a:tc>
              </a:tr>
              <a:tr h="349623">
                <a:tc>
                  <a:txBody>
                    <a:bodyPr/>
                    <a:lstStyle/>
                    <a:p>
                      <a:pPr>
                        <a:defRPr sz="1100" b="0">
                          <a:solidFill>
                            <a:srgbClr val="000000"/>
                          </a:solidFill>
                          <a:latin typeface="Pooppins"/>
                        </a:defRPr>
                      </a:pPr>
                      <a:r>
                        <a:t>          10.4. Latin America (By Product Type, By Application, By End User Industry, By Distribution Channel)</a:t>
                      </a:r>
                    </a:p>
                  </a:txBody>
                  <a:tcPr>
                    <a:noFill/>
                    <a:lnL>
                      <a:noFill/>
                    </a:lnL>
                    <a:lnR>
                      <a:noFill/>
                    </a:lnR>
                    <a:lnT>
                      <a:noFill/>
                    </a:lnT>
                    <a:lnB>
                      <a:noFill/>
                    </a:lnB>
                  </a:tcPr>
                </a:tc>
                <a:tc>
                  <a:txBody>
                    <a:bodyPr/>
                    <a:lstStyle/>
                    <a:p>
                      <a:pPr>
                        <a:defRPr sz="1100" b="0">
                          <a:solidFill>
                            <a:srgbClr val="000000"/>
                          </a:solidFill>
                          <a:latin typeface="Pooppins"/>
                        </a:defRPr>
                      </a:pPr>
                      <a:r>
                        <a:t>                    12.1.2. Product Portfolio Overview</a:t>
                      </a:r>
                    </a:p>
                  </a:txBody>
                  <a:tcPr>
                    <a:noFill/>
                    <a:lnL>
                      <a:noFill/>
                    </a:lnL>
                    <a:lnR>
                      <a:noFill/>
                    </a:lnR>
                    <a:lnT>
                      <a:noFill/>
                    </a:lnT>
                    <a:lnB>
                      <a:noFill/>
                    </a:lnB>
                  </a:tcPr>
                </a:tc>
              </a:tr>
              <a:tr h="349623">
                <a:tc>
                  <a:txBody>
                    <a:bodyPr/>
                    <a:lstStyle/>
                    <a:p>
                      <a:pPr>
                        <a:defRPr sz="1100" b="0">
                          <a:solidFill>
                            <a:srgbClr val="000000"/>
                          </a:solidFill>
                          <a:latin typeface="Pooppins"/>
                        </a:defRPr>
                      </a:pPr>
                      <a:r>
                        <a:t>                    10.4.1. Brazil</a:t>
                      </a:r>
                    </a:p>
                  </a:txBody>
                  <a:tcPr>
                    <a:noFill/>
                    <a:lnL>
                      <a:noFill/>
                    </a:lnL>
                    <a:lnR>
                      <a:noFill/>
                    </a:lnR>
                    <a:lnT>
                      <a:noFill/>
                    </a:lnT>
                    <a:lnB>
                      <a:noFill/>
                    </a:lnB>
                  </a:tcPr>
                </a:tc>
                <a:tc>
                  <a:txBody>
                    <a:bodyPr/>
                    <a:lstStyle/>
                    <a:p>
                      <a:pPr>
                        <a:defRPr sz="1100" b="0">
                          <a:solidFill>
                            <a:srgbClr val="000000"/>
                          </a:solidFill>
                          <a:latin typeface="Pooppins"/>
                        </a:defRPr>
                      </a:pPr>
                      <a:r>
                        <a:t>                    12.1.3. Financial Overview</a:t>
                      </a:r>
                    </a:p>
                  </a:txBody>
                  <a:tcPr>
                    <a:noFill/>
                    <a:lnL>
                      <a:noFill/>
                    </a:lnL>
                    <a:lnR>
                      <a:noFill/>
                    </a:lnR>
                    <a:lnT>
                      <a:noFill/>
                    </a:lnT>
                    <a:lnB>
                      <a:noFill/>
                    </a:lnB>
                  </a:tcPr>
                </a:tc>
              </a:tr>
              <a:tr h="349623">
                <a:tc>
                  <a:txBody>
                    <a:bodyPr/>
                    <a:lstStyle/>
                    <a:p>
                      <a:pPr>
                        <a:defRPr sz="1100" b="0">
                          <a:solidFill>
                            <a:srgbClr val="000000"/>
                          </a:solidFill>
                          <a:latin typeface="Pooppins"/>
                        </a:defRPr>
                      </a:pPr>
                      <a:r>
                        <a:t>                    10.4.2. Mexico</a:t>
                      </a:r>
                    </a:p>
                  </a:txBody>
                  <a:tcPr>
                    <a:noFill/>
                    <a:lnL>
                      <a:noFill/>
                    </a:lnL>
                    <a:lnR>
                      <a:noFill/>
                    </a:lnR>
                    <a:lnT>
                      <a:noFill/>
                    </a:lnT>
                    <a:lnB>
                      <a:noFill/>
                    </a:lnB>
                  </a:tcPr>
                </a:tc>
                <a:tc>
                  <a:txBody>
                    <a:bodyPr/>
                    <a:lstStyle/>
                    <a:p>
                      <a:pPr>
                        <a:defRPr sz="1100" b="0">
                          <a:solidFill>
                            <a:srgbClr val="000000"/>
                          </a:solidFill>
                          <a:latin typeface="Pooppins"/>
                        </a:defRPr>
                      </a:pPr>
                      <a:r>
                        <a:t>                    12.1.4. Key Developments</a:t>
                      </a:r>
                    </a:p>
                  </a:txBody>
                  <a:tcPr>
                    <a:noFill/>
                    <a:lnL>
                      <a:noFill/>
                    </a:lnL>
                    <a:lnR>
                      <a:noFill/>
                    </a:lnR>
                    <a:lnT>
                      <a:noFill/>
                    </a:lnT>
                    <a:lnB>
                      <a:noFill/>
                    </a:lnB>
                  </a:tcPr>
                </a:tc>
              </a:tr>
              <a:tr h="349623">
                <a:tc>
                  <a:txBody>
                    <a:bodyPr/>
                    <a:lstStyle/>
                    <a:p>
                      <a:pPr>
                        <a:defRPr sz="1100" b="0">
                          <a:solidFill>
                            <a:srgbClr val="000000"/>
                          </a:solidFill>
                          <a:latin typeface="Pooppins"/>
                        </a:defRPr>
                      </a:pPr>
                      <a:r>
                        <a:t>                    10.4.3. Rest of Latin America</a:t>
                      </a:r>
                    </a:p>
                  </a:txBody>
                  <a:tcPr>
                    <a:noFill/>
                    <a:lnL>
                      <a:noFill/>
                    </a:lnL>
                    <a:lnR>
                      <a:noFill/>
                    </a:lnR>
                    <a:lnT>
                      <a:noFill/>
                    </a:lnT>
                    <a:lnB>
                      <a:noFill/>
                    </a:lnB>
                  </a:tcPr>
                </a:tc>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r>
              <a:tr h="349632">
                <a:tc>
                  <a:txBody>
                    <a:bodyPr/>
                    <a:lstStyle/>
                    <a:p>
                      <a:pPr>
                        <a:defRPr sz="1100" b="0">
                          <a:solidFill>
                            <a:srgbClr val="000000"/>
                          </a:solidFill>
                          <a:latin typeface="Pooppins"/>
                        </a:defRPr>
                      </a:pPr>
                      <a:r>
                        <a:t>          10.5. Middle East &amp; Africa (By Product Type, By Application, By End User Industry, By Distribution Channel)</a:t>
                      </a:r>
                    </a:p>
                  </a:txBody>
                  <a:tcPr>
                    <a:noFill/>
                    <a:lnL>
                      <a:noFill/>
                    </a:lnL>
                    <a:lnR>
                      <a:noFill/>
                    </a:lnR>
                    <a:lnT>
                      <a:noFill/>
                    </a:lnT>
                    <a:lnB>
                      <a:noFill/>
                    </a:lnB>
                  </a:tcPr>
                </a:tc>
                <a:tc>
                  <a:txBody>
                    <a:bodyPr/>
                    <a:lstStyle/>
                    <a:p>
                      <a:pPr>
                        <a:defRPr sz="1100" b="0">
                          <a:solidFill>
                            <a:srgbClr val="000000"/>
                          </a:solidFill>
                          <a:latin typeface="Pooppins"/>
                        </a:defRPr>
                      </a:pPr>
                      <a:r>
                        <a:t>          12.2. ArcelorMittal</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12.3. Baosteel Group Corporation</a:t>
                      </a:r>
                    </a:p>
                  </a:txBody>
                  <a:tcPr>
                    <a:noFill/>
                    <a:lnL>
                      <a:noFill/>
                    </a:lnL>
                    <a:lnR>
                      <a:noFill/>
                    </a:lnR>
                    <a:lnT>
                      <a:noFill/>
                    </a:lnT>
                    <a:lnB>
                      <a:noFill/>
                    </a:lnB>
                  </a:tcPr>
                </a:tc>
                <a:tc>
                  <a:txBody>
                    <a:bodyPr/>
                    <a:lstStyle/>
                    <a:p>
                      <a:pPr>
                        <a:defRPr sz="1100" b="0">
                          <a:solidFill>
                            <a:srgbClr val="000000"/>
                          </a:solidFill>
                          <a:latin typeface="Pooppins"/>
                        </a:defRPr>
                      </a:pPr>
                      <a:r>
                        <a:t>          12.20. NSL Chemicals</a:t>
                      </a:r>
                    </a:p>
                  </a:txBody>
                  <a:tcPr>
                    <a:noFill/>
                    <a:lnL>
                      <a:noFill/>
                    </a:lnL>
                    <a:lnR>
                      <a:noFill/>
                    </a:lnR>
                    <a:lnT>
                      <a:noFill/>
                    </a:lnT>
                    <a:lnB>
                      <a:noFill/>
                    </a:lnB>
                  </a:tcPr>
                </a:tc>
              </a:tr>
              <a:tr h="349623">
                <a:tc>
                  <a:txBody>
                    <a:bodyPr/>
                    <a:lstStyle/>
                    <a:p>
                      <a:pPr>
                        <a:defRPr sz="1100" b="0">
                          <a:solidFill>
                            <a:srgbClr val="000000"/>
                          </a:solidFill>
                          <a:latin typeface="Pooppins"/>
                        </a:defRPr>
                      </a:pPr>
                      <a:r>
                        <a:t>          12.4. JFE Steel Corporation</a:t>
                      </a:r>
                    </a:p>
                  </a:txBody>
                  <a:tcPr>
                    <a:noFill/>
                    <a:lnL>
                      <a:noFill/>
                    </a:lnL>
                    <a:lnR>
                      <a:noFill/>
                    </a:lnR>
                    <a:lnT>
                      <a:noFill/>
                    </a:lnT>
                    <a:lnB>
                      <a:noFill/>
                    </a:lnB>
                  </a:tcPr>
                </a:tc>
                <a:tc>
                  <a:txBody>
                    <a:bodyPr/>
                    <a:lstStyle/>
                    <a:p>
                      <a:pPr>
                        <a:defRPr sz="900" b="0">
                          <a:solidFill>
                            <a:srgbClr val="000000"/>
                          </a:solidFill>
                          <a:latin typeface="Pooppins"/>
                        </a:defRPr>
                      </a:pPr>
                      <a:r>
                        <a:t>Note : The list of companies mentioned are for indication purpose and are subject to change over the due course of the research</a:t>
                      </a:r>
                    </a:p>
                  </a:txBody>
                  <a:tcPr>
                    <a:noFill/>
                    <a:lnL>
                      <a:noFill/>
                    </a:lnL>
                    <a:lnR>
                      <a:noFill/>
                    </a:lnR>
                    <a:lnT>
                      <a:noFill/>
                    </a:lnT>
                    <a:lnB>
                      <a:noFill/>
                    </a:lnB>
                  </a:tcPr>
                </a:tc>
              </a:tr>
              <a:tr h="349623">
                <a:tc>
                  <a:txBody>
                    <a:bodyPr/>
                    <a:lstStyle/>
                    <a:p>
                      <a:pPr>
                        <a:defRPr sz="1100" b="0">
                          <a:solidFill>
                            <a:srgbClr val="000000"/>
                          </a:solidFill>
                          <a:latin typeface="Pooppins"/>
                        </a:defRPr>
                      </a:pPr>
                      <a:r>
                        <a:t>          12.5. Tata Steel</a:t>
                      </a:r>
                    </a:p>
                  </a:txBody>
                  <a:tcPr>
                    <a:noFill/>
                    <a:lnL>
                      <a:noFill/>
                    </a:lnL>
                    <a:lnR>
                      <a:noFill/>
                    </a:lnR>
                    <a:lnT>
                      <a:noFill/>
                    </a:lnT>
                    <a:lnB>
                      <a:noFill/>
                    </a:lnB>
                  </a:tcPr>
                </a:tc>
                <a:tc>
                  <a:txBody>
                    <a:bodyPr/>
                    <a:lstStyle/>
                    <a:p>
                      <a:pPr>
                        <a:defRPr sz="1100" b="1">
                          <a:solidFill>
                            <a:srgbClr val="7030A0"/>
                          </a:solidFill>
                          <a:latin typeface="Pooppins"/>
                        </a:defRPr>
                      </a:pPr>
                      <a:r>
                        <a:t>13. Conclusion &amp; Recommendation</a:t>
                      </a:r>
                    </a:p>
                  </a:txBody>
                  <a:tcPr>
                    <a:noFill/>
                    <a:lnL>
                      <a:noFill/>
                    </a:lnL>
                    <a:lnR>
                      <a:noFill/>
                    </a:lnR>
                    <a:lnT>
                      <a:noFill/>
                    </a:lnT>
                    <a:lnB>
                      <a:noFill/>
                    </a:lnB>
                  </a:tcPr>
                </a:tc>
              </a:tr>
              <a:tr h="349623">
                <a:tc>
                  <a:txBody>
                    <a:bodyPr/>
                    <a:lstStyle/>
                    <a:p>
                      <a:pPr>
                        <a:defRPr sz="1100" b="0">
                          <a:solidFill>
                            <a:srgbClr val="000000"/>
                          </a:solidFill>
                          <a:latin typeface="Pooppins"/>
                        </a:defRPr>
                      </a:pPr>
                      <a:r>
                        <a:t>          12.6. Voestalpine Group</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12.7. thyssenkrupp Steel Europe</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12.8. Optimus Steel</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12.9. Kobe Steel, Ltd.</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12.10. JSW Steel Ltd</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12.11. Harsco Corporation</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12.12. Edw. C. Levy Co.</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12.13. Euroslag</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12.14. CRH plc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12.15. HBIS Group</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12.16. NLMK Group</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12.17. Shagang Group</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12.18. Kalyani Steels</a:t>
                      </a:r>
                    </a:p>
                  </a:txBody>
                  <a:tcPr>
                    <a:noFill/>
                    <a:lnL>
                      <a:noFill/>
                    </a:lnL>
                    <a:lnR>
                      <a:noFill/>
                    </a:lnR>
                    <a:lnT>
                      <a:noFill/>
                    </a:lnT>
                    <a:lnB>
                      <a:noFill/>
                    </a:lnB>
                  </a:tcPr>
                </a:tc>
                <a:tc>
                  <a:txBody>
                    <a:bodyPr/>
                    <a:lstStyle/>
                    <a:p/>
                  </a:txBody>
                  <a:tcPr>
                    <a:noFill/>
                    <a:lnL>
                      <a:noFill/>
                    </a:lnL>
                    <a:lnR>
                      <a:noFill/>
                    </a:lnR>
                    <a:lnT>
                      <a:noFill/>
                    </a:lnT>
                    <a:lnB>
                      <a:noFill/>
                    </a:lnB>
                  </a:tcPr>
                </a:tc>
              </a:tr>
              <a:tr h="349632">
                <a:tc>
                  <a:txBody>
                    <a:bodyPr/>
                    <a:lstStyle/>
                    <a:p>
                      <a:pPr>
                        <a:defRPr sz="1100" b="0">
                          <a:solidFill>
                            <a:srgbClr val="000000"/>
                          </a:solidFill>
                          <a:latin typeface="Pooppins"/>
                        </a:defRPr>
                      </a:pPr>
                      <a:r>
                        <a:t>          12.19. TMS International</a:t>
                      </a:r>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STEEL SLAG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14277</TotalTime>
  <Words>2492</Words>
  <Application>Microsoft Office PowerPoint</Application>
  <PresentationFormat>Widescreen</PresentationFormat>
  <Paragraphs>494</Paragraphs>
  <Slides>42</Slides>
  <Notes>13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42</vt:i4>
      </vt:variant>
    </vt:vector>
  </HeadingPairs>
  <TitlesOfParts>
    <vt:vector size="57"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DYNAMICS &amp; OUTLOOK </vt:lpstr>
      <vt:lpstr>MARKET DYNAMICS &amp; OUTLOOK </vt:lpstr>
      <vt:lpstr>MARKET DYNAMICS &amp; OUTLOOK : MARKET DRIVERS &amp; OPPORTUNITIES (1/X) </vt:lpstr>
      <vt:lpstr>MARKET DYNAMICS &amp; OUTLOOK : MARKET DRIVERS &amp; OPPORTUNITIES (2/X) </vt:lpstr>
      <vt:lpstr>MARKET DYNAMICS &amp; OUTLOOK : MARKET RESTRAINTS &amp; CHALLENGES [1/X]</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LANDSCAPE Competitive Dashboard Market Positioning of Key Players, 2024 Strategies Adopted By Key Market Players Recent Development  Market Share Analysis, 2024</vt:lpstr>
      <vt:lpstr>COMPETITIVE LANDSCAPE</vt:lpstr>
      <vt:lpstr>COMPETITIVE DASHBOARD</vt:lpstr>
      <vt:lpstr>COMPANY PROFILES</vt:lpstr>
      <vt:lpstr>{{company}} - COMPANY OVERVIEW</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124</cp:revision>
  <dcterms:created xsi:type="dcterms:W3CDTF">2024-08-12T13:13:25Z</dcterms:created>
  <dcterms:modified xsi:type="dcterms:W3CDTF">2025-09-18T07:21:18Z</dcterms:modified>
</cp:coreProperties>
</file>